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60" r:id="rId3"/>
    <p:sldId id="263" r:id="rId4"/>
    <p:sldId id="264" r:id="rId5"/>
    <p:sldId id="271" r:id="rId6"/>
    <p:sldId id="270" r:id="rId7"/>
    <p:sldId id="265" r:id="rId8"/>
    <p:sldId id="269" r:id="rId9"/>
    <p:sldId id="266" r:id="rId10"/>
    <p:sldId id="268" r:id="rId11"/>
    <p:sldId id="267" r:id="rId12"/>
    <p:sldId id="272" r:id="rId13"/>
    <p:sldId id="25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573"/>
    <p:restoredTop sz="94778"/>
  </p:normalViewPr>
  <p:slideViewPr>
    <p:cSldViewPr snapToGrid="0" snapToObjects="1">
      <p:cViewPr varScale="1">
        <p:scale>
          <a:sx n="87" d="100"/>
          <a:sy n="87" d="100"/>
        </p:scale>
        <p:origin x="224" y="536"/>
      </p:cViewPr>
      <p:guideLst/>
    </p:cSldViewPr>
  </p:slideViewPr>
  <p:outlineViewPr>
    <p:cViewPr>
      <p:scale>
        <a:sx n="25" d="100"/>
        <a:sy n="25"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6A880F-52EF-004B-8E19-F66AF8596903}" type="datetimeFigureOut">
              <a:rPr lang="en-US" smtClean="0"/>
              <a:t>5/15/19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85FDFE-5A0E-2F42-A26C-EB8D25A47FEF}" type="slidenum">
              <a:rPr lang="en-US" smtClean="0"/>
              <a:t>‹#›</a:t>
            </a:fld>
            <a:endParaRPr lang="en-US"/>
          </a:p>
        </p:txBody>
      </p:sp>
    </p:spTree>
    <p:extLst>
      <p:ext uri="{BB962C8B-B14F-4D97-AF65-F5344CB8AC3E}">
        <p14:creationId xmlns:p14="http://schemas.microsoft.com/office/powerpoint/2010/main" val="37816858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885FDFE-5A0E-2F42-A26C-EB8D25A47FEF}" type="slidenum">
              <a:rPr lang="en-US" smtClean="0"/>
              <a:t>1</a:t>
            </a:fld>
            <a:endParaRPr lang="en-US"/>
          </a:p>
        </p:txBody>
      </p:sp>
    </p:spTree>
    <p:extLst>
      <p:ext uri="{BB962C8B-B14F-4D97-AF65-F5344CB8AC3E}">
        <p14:creationId xmlns:p14="http://schemas.microsoft.com/office/powerpoint/2010/main" val="353672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does multi-tenancy mean in Kubernetes?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Then why tenant is needed? It’s about resource sharing. Tenant brings in a concept/mechanism for grouping/partitioning resources in a Kubernetes cluster and tracking the usage.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p>
          <a:p>
            <a:endParaRPr lang="en-US" dirty="0"/>
          </a:p>
        </p:txBody>
      </p:sp>
      <p:sp>
        <p:nvSpPr>
          <p:cNvPr id="4" name="Slide Number Placeholder 3"/>
          <p:cNvSpPr>
            <a:spLocks noGrp="1"/>
          </p:cNvSpPr>
          <p:nvPr>
            <p:ph type="sldNum" sz="quarter" idx="5"/>
          </p:nvPr>
        </p:nvSpPr>
        <p:spPr/>
        <p:txBody>
          <a:bodyPr/>
          <a:lstStyle/>
          <a:p>
            <a:fld id="{9885FDFE-5A0E-2F42-A26C-EB8D25A47FEF}" type="slidenum">
              <a:rPr lang="en-US" smtClean="0"/>
              <a:t>5</a:t>
            </a:fld>
            <a:endParaRPr lang="en-US"/>
          </a:p>
        </p:txBody>
      </p:sp>
    </p:spTree>
    <p:extLst>
      <p:ext uri="{BB962C8B-B14F-4D97-AF65-F5344CB8AC3E}">
        <p14:creationId xmlns:p14="http://schemas.microsoft.com/office/powerpoint/2010/main" val="38050325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does multi-tenancy mean in Kubernetes?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Then why tenant is needed? It’s about resource sharing. Tenant brings in a concept/mechanism for grouping/partitioning resources in a Kubernetes cluster and tracking the usage.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600" dirty="0"/>
          </a:p>
          <a:p>
            <a:endParaRPr lang="en-US" dirty="0"/>
          </a:p>
        </p:txBody>
      </p:sp>
      <p:sp>
        <p:nvSpPr>
          <p:cNvPr id="4" name="Slide Number Placeholder 3"/>
          <p:cNvSpPr>
            <a:spLocks noGrp="1"/>
          </p:cNvSpPr>
          <p:nvPr>
            <p:ph type="sldNum" sz="quarter" idx="5"/>
          </p:nvPr>
        </p:nvSpPr>
        <p:spPr/>
        <p:txBody>
          <a:bodyPr/>
          <a:lstStyle/>
          <a:p>
            <a:fld id="{9885FDFE-5A0E-2F42-A26C-EB8D25A47FEF}" type="slidenum">
              <a:rPr lang="en-US" smtClean="0"/>
              <a:t>6</a:t>
            </a:fld>
            <a:endParaRPr lang="en-US"/>
          </a:p>
        </p:txBody>
      </p:sp>
    </p:spTree>
    <p:extLst>
      <p:ext uri="{BB962C8B-B14F-4D97-AF65-F5344CB8AC3E}">
        <p14:creationId xmlns:p14="http://schemas.microsoft.com/office/powerpoint/2010/main" val="30374090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885FDFE-5A0E-2F42-A26C-EB8D25A47FEF}" type="slidenum">
              <a:rPr lang="en-US" smtClean="0"/>
              <a:t>13</a:t>
            </a:fld>
            <a:endParaRPr lang="en-US"/>
          </a:p>
        </p:txBody>
      </p:sp>
    </p:spTree>
    <p:extLst>
      <p:ext uri="{BB962C8B-B14F-4D97-AF65-F5344CB8AC3E}">
        <p14:creationId xmlns:p14="http://schemas.microsoft.com/office/powerpoint/2010/main" val="229621088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1872CDEC-C142-F347-B950-52FA932961B6}"/>
              </a:ext>
            </a:extLst>
          </p:cNvPr>
          <p:cNvSpPr>
            <a:spLocks noGrp="1"/>
          </p:cNvSpPr>
          <p:nvPr>
            <p:ph type="dt" sz="half" idx="10"/>
          </p:nvPr>
        </p:nvSpPr>
        <p:spPr/>
        <p:txBody>
          <a:bodyPr/>
          <a:lstStyle/>
          <a:p>
            <a:fld id="{C9DF6C83-99D2-9A45-9533-2AC6B7BB9184}" type="datetimeFigureOut">
              <a:rPr lang="en-US" smtClean="0"/>
              <a:t>5/15/19</a:t>
            </a:fld>
            <a:endParaRPr lang="en-US"/>
          </a:p>
        </p:txBody>
      </p:sp>
      <p:sp>
        <p:nvSpPr>
          <p:cNvPr id="5" name="Footer Placeholder 4">
            <a:extLst>
              <a:ext uri="{FF2B5EF4-FFF2-40B4-BE49-F238E27FC236}">
                <a16:creationId xmlns:a16="http://schemas.microsoft.com/office/drawing/2014/main" id="{C0749FDC-46CA-0C42-A4A0-9E04E83F32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64693B-AFE7-C64C-814F-02A8CA05F4F8}"/>
              </a:ext>
            </a:extLst>
          </p:cNvPr>
          <p:cNvSpPr>
            <a:spLocks noGrp="1"/>
          </p:cNvSpPr>
          <p:nvPr>
            <p:ph type="sldNum" sz="quarter" idx="12"/>
          </p:nvPr>
        </p:nvSpPr>
        <p:spPr/>
        <p:txBody>
          <a:bodyPr/>
          <a:lstStyle/>
          <a:p>
            <a:fld id="{C877DF72-A10E-0444-B14C-C16577D490DE}" type="slidenum">
              <a:rPr lang="en-US" smtClean="0"/>
              <a:t>‹#›</a:t>
            </a:fld>
            <a:endParaRPr lang="en-US"/>
          </a:p>
        </p:txBody>
      </p:sp>
      <p:pic>
        <p:nvPicPr>
          <p:cNvPr id="8" name="Picture 7">
            <a:extLst>
              <a:ext uri="{FF2B5EF4-FFF2-40B4-BE49-F238E27FC236}">
                <a16:creationId xmlns:a16="http://schemas.microsoft.com/office/drawing/2014/main" id="{04B6A724-FB55-3E4B-AC0D-DFD03E1EA738}"/>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12" name="Picture 11">
            <a:extLst>
              <a:ext uri="{FF2B5EF4-FFF2-40B4-BE49-F238E27FC236}">
                <a16:creationId xmlns:a16="http://schemas.microsoft.com/office/drawing/2014/main" id="{93BBC935-8BBF-994B-BD0D-55D9207345AF}"/>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8673039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5ACFE8-F2D4-7549-A719-73020DE5FCF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5CD2E4F-2F48-044C-913A-B9394FF50D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C54E17-11CC-D341-A336-64DFAB2E5D7B}"/>
              </a:ext>
            </a:extLst>
          </p:cNvPr>
          <p:cNvSpPr>
            <a:spLocks noGrp="1"/>
          </p:cNvSpPr>
          <p:nvPr>
            <p:ph type="dt" sz="half" idx="10"/>
          </p:nvPr>
        </p:nvSpPr>
        <p:spPr/>
        <p:txBody>
          <a:bodyPr/>
          <a:lstStyle/>
          <a:p>
            <a:fld id="{C9DF6C83-99D2-9A45-9533-2AC6B7BB9184}" type="datetimeFigureOut">
              <a:rPr lang="en-US" smtClean="0"/>
              <a:t>5/15/19</a:t>
            </a:fld>
            <a:endParaRPr lang="en-US"/>
          </a:p>
        </p:txBody>
      </p:sp>
      <p:sp>
        <p:nvSpPr>
          <p:cNvPr id="5" name="Footer Placeholder 4">
            <a:extLst>
              <a:ext uri="{FF2B5EF4-FFF2-40B4-BE49-F238E27FC236}">
                <a16:creationId xmlns:a16="http://schemas.microsoft.com/office/drawing/2014/main" id="{EAE0C354-28CE-F143-BC5E-2A83BCCC5A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9E2A8C-F36C-024B-83B7-305277ED98B7}"/>
              </a:ext>
            </a:extLst>
          </p:cNvPr>
          <p:cNvSpPr>
            <a:spLocks noGrp="1"/>
          </p:cNvSpPr>
          <p:nvPr>
            <p:ph type="sldNum" sz="quarter" idx="12"/>
          </p:nvPr>
        </p:nvSpPr>
        <p:spPr/>
        <p:txBody>
          <a:bodyPr/>
          <a:lstStyle/>
          <a:p>
            <a:fld id="{C877DF72-A10E-0444-B14C-C16577D490DE}" type="slidenum">
              <a:rPr lang="en-US" smtClean="0"/>
              <a:t>‹#›</a:t>
            </a:fld>
            <a:endParaRPr lang="en-US"/>
          </a:p>
        </p:txBody>
      </p:sp>
    </p:spTree>
    <p:extLst>
      <p:ext uri="{BB962C8B-B14F-4D97-AF65-F5344CB8AC3E}">
        <p14:creationId xmlns:p14="http://schemas.microsoft.com/office/powerpoint/2010/main" val="4220213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5F30644-4308-D642-B8C0-D16EBB9FCD8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31132F3-A9C2-E74E-90EC-3B54E6C29F6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FFC22D-A445-0846-9743-4D0E9890EBAD}"/>
              </a:ext>
            </a:extLst>
          </p:cNvPr>
          <p:cNvSpPr>
            <a:spLocks noGrp="1"/>
          </p:cNvSpPr>
          <p:nvPr>
            <p:ph type="dt" sz="half" idx="10"/>
          </p:nvPr>
        </p:nvSpPr>
        <p:spPr/>
        <p:txBody>
          <a:bodyPr/>
          <a:lstStyle/>
          <a:p>
            <a:fld id="{C9DF6C83-99D2-9A45-9533-2AC6B7BB9184}" type="datetimeFigureOut">
              <a:rPr lang="en-US" smtClean="0"/>
              <a:t>5/15/19</a:t>
            </a:fld>
            <a:endParaRPr lang="en-US"/>
          </a:p>
        </p:txBody>
      </p:sp>
      <p:sp>
        <p:nvSpPr>
          <p:cNvPr id="5" name="Footer Placeholder 4">
            <a:extLst>
              <a:ext uri="{FF2B5EF4-FFF2-40B4-BE49-F238E27FC236}">
                <a16:creationId xmlns:a16="http://schemas.microsoft.com/office/drawing/2014/main" id="{D658CECC-35F1-DB4E-8350-F06506C6BA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90C1B6-B129-474C-8E37-2DA05F1A6287}"/>
              </a:ext>
            </a:extLst>
          </p:cNvPr>
          <p:cNvSpPr>
            <a:spLocks noGrp="1"/>
          </p:cNvSpPr>
          <p:nvPr>
            <p:ph type="sldNum" sz="quarter" idx="12"/>
          </p:nvPr>
        </p:nvSpPr>
        <p:spPr/>
        <p:txBody>
          <a:bodyPr/>
          <a:lstStyle/>
          <a:p>
            <a:fld id="{C877DF72-A10E-0444-B14C-C16577D490DE}" type="slidenum">
              <a:rPr lang="en-US" smtClean="0"/>
              <a:t>‹#›</a:t>
            </a:fld>
            <a:endParaRPr lang="en-US"/>
          </a:p>
        </p:txBody>
      </p:sp>
    </p:spTree>
    <p:extLst>
      <p:ext uri="{BB962C8B-B14F-4D97-AF65-F5344CB8AC3E}">
        <p14:creationId xmlns:p14="http://schemas.microsoft.com/office/powerpoint/2010/main" val="6881229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BCDDBF4F-4E05-9744-9AE8-019472FC7F57}"/>
              </a:ext>
            </a:extLst>
          </p:cNvPr>
          <p:cNvSpPr>
            <a:spLocks noGrp="1"/>
          </p:cNvSpPr>
          <p:nvPr>
            <p:ph type="dt" sz="half" idx="10"/>
          </p:nvPr>
        </p:nvSpPr>
        <p:spPr/>
        <p:txBody>
          <a:bodyPr/>
          <a:lstStyle/>
          <a:p>
            <a:fld id="{C9DF6C83-99D2-9A45-9533-2AC6B7BB9184}" type="datetimeFigureOut">
              <a:rPr lang="en-US" smtClean="0"/>
              <a:t>5/15/19</a:t>
            </a:fld>
            <a:endParaRPr lang="en-US"/>
          </a:p>
        </p:txBody>
      </p:sp>
      <p:sp>
        <p:nvSpPr>
          <p:cNvPr id="5" name="Footer Placeholder 4">
            <a:extLst>
              <a:ext uri="{FF2B5EF4-FFF2-40B4-BE49-F238E27FC236}">
                <a16:creationId xmlns:a16="http://schemas.microsoft.com/office/drawing/2014/main" id="{3E65C343-E91F-644C-9619-3B2FE314D85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3B1C76-DD71-8E4C-8FC8-08C45C171C50}"/>
              </a:ext>
            </a:extLst>
          </p:cNvPr>
          <p:cNvSpPr>
            <a:spLocks noGrp="1"/>
          </p:cNvSpPr>
          <p:nvPr>
            <p:ph type="sldNum" sz="quarter" idx="12"/>
          </p:nvPr>
        </p:nvSpPr>
        <p:spPr/>
        <p:txBody>
          <a:bodyPr/>
          <a:lstStyle/>
          <a:p>
            <a:fld id="{C877DF72-A10E-0444-B14C-C16577D490DE}" type="slidenum">
              <a:rPr lang="en-US" smtClean="0"/>
              <a:t>‹#›</a:t>
            </a:fld>
            <a:endParaRPr lang="en-US"/>
          </a:p>
        </p:txBody>
      </p:sp>
      <p:pic>
        <p:nvPicPr>
          <p:cNvPr id="8" name="Picture 7">
            <a:extLst>
              <a:ext uri="{FF2B5EF4-FFF2-40B4-BE49-F238E27FC236}">
                <a16:creationId xmlns:a16="http://schemas.microsoft.com/office/drawing/2014/main" id="{2109BF67-36F2-5245-9B8E-F1264D9787B0}"/>
              </a:ext>
            </a:extLst>
          </p:cNvPr>
          <p:cNvPicPr>
            <a:picLocks noChangeAspect="1"/>
          </p:cNvPicPr>
          <p:nvPr userDrawn="1"/>
        </p:nvPicPr>
        <p:blipFill>
          <a:blip r:embed="rId2"/>
          <a:stretch>
            <a:fillRect/>
          </a:stretch>
        </p:blipFill>
        <p:spPr>
          <a:xfrm>
            <a:off x="0" y="0"/>
            <a:ext cx="12192000" cy="6858000"/>
          </a:xfrm>
          <a:prstGeom prst="rect">
            <a:avLst/>
          </a:prstGeom>
        </p:spPr>
      </p:pic>
      <p:pic>
        <p:nvPicPr>
          <p:cNvPr id="12" name="Picture 11">
            <a:extLst>
              <a:ext uri="{FF2B5EF4-FFF2-40B4-BE49-F238E27FC236}">
                <a16:creationId xmlns:a16="http://schemas.microsoft.com/office/drawing/2014/main" id="{E49B51B9-7951-D34A-9A4D-882110EC7A41}"/>
              </a:ext>
            </a:extLst>
          </p:cNvPr>
          <p:cNvPicPr>
            <a:picLocks noChangeAspect="1"/>
          </p:cNvPicPr>
          <p:nvPr userDrawn="1"/>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3844543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4BA7B96-4632-A444-9224-1C60B5C14D9F}"/>
              </a:ext>
            </a:extLst>
          </p:cNvPr>
          <p:cNvSpPr>
            <a:spLocks noGrp="1"/>
          </p:cNvSpPr>
          <p:nvPr>
            <p:ph type="dt" sz="half" idx="10"/>
          </p:nvPr>
        </p:nvSpPr>
        <p:spPr/>
        <p:txBody>
          <a:bodyPr/>
          <a:lstStyle/>
          <a:p>
            <a:fld id="{C9DF6C83-99D2-9A45-9533-2AC6B7BB9184}" type="datetimeFigureOut">
              <a:rPr lang="en-US" smtClean="0"/>
              <a:t>5/15/19</a:t>
            </a:fld>
            <a:endParaRPr lang="en-US"/>
          </a:p>
        </p:txBody>
      </p:sp>
      <p:sp>
        <p:nvSpPr>
          <p:cNvPr id="5" name="Footer Placeholder 4">
            <a:extLst>
              <a:ext uri="{FF2B5EF4-FFF2-40B4-BE49-F238E27FC236}">
                <a16:creationId xmlns:a16="http://schemas.microsoft.com/office/drawing/2014/main" id="{CEA4F78C-652A-C844-8347-ACED674C46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721B9E-638D-3448-ADA0-DB75CA587CC1}"/>
              </a:ext>
            </a:extLst>
          </p:cNvPr>
          <p:cNvSpPr>
            <a:spLocks noGrp="1"/>
          </p:cNvSpPr>
          <p:nvPr>
            <p:ph type="sldNum" sz="quarter" idx="12"/>
          </p:nvPr>
        </p:nvSpPr>
        <p:spPr/>
        <p:txBody>
          <a:bodyPr/>
          <a:lstStyle/>
          <a:p>
            <a:fld id="{C877DF72-A10E-0444-B14C-C16577D490DE}" type="slidenum">
              <a:rPr lang="en-US" smtClean="0"/>
              <a:t>‹#›</a:t>
            </a:fld>
            <a:endParaRPr lang="en-US"/>
          </a:p>
        </p:txBody>
      </p:sp>
      <p:sp>
        <p:nvSpPr>
          <p:cNvPr id="9" name="Title 1">
            <a:extLst>
              <a:ext uri="{FF2B5EF4-FFF2-40B4-BE49-F238E27FC236}">
                <a16:creationId xmlns:a16="http://schemas.microsoft.com/office/drawing/2014/main" id="{DC9907FA-4FD4-9348-AB4F-5B86B108B917}"/>
              </a:ext>
            </a:extLst>
          </p:cNvPr>
          <p:cNvSpPr>
            <a:spLocks noGrp="1"/>
          </p:cNvSpPr>
          <p:nvPr>
            <p:ph type="title"/>
          </p:nvPr>
        </p:nvSpPr>
        <p:spPr>
          <a:xfrm>
            <a:off x="429127" y="-7855"/>
            <a:ext cx="10515600" cy="1325563"/>
          </a:xfrm>
        </p:spPr>
        <p:txBody>
          <a:bodyPr/>
          <a:lstStyle/>
          <a:p>
            <a:r>
              <a:rPr lang="en-US" dirty="0"/>
              <a:t>Click to edit Master title style</a:t>
            </a:r>
          </a:p>
        </p:txBody>
      </p:sp>
      <p:pic>
        <p:nvPicPr>
          <p:cNvPr id="11" name="Picture 10">
            <a:extLst>
              <a:ext uri="{FF2B5EF4-FFF2-40B4-BE49-F238E27FC236}">
                <a16:creationId xmlns:a16="http://schemas.microsoft.com/office/drawing/2014/main" id="{7194866E-26BB-CC49-B32D-C66A0DDD89BF}"/>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31733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F7A6A-82C5-A04A-97F3-72140A14305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8E749FD-DD1F-2845-992B-9C8E8F5B62F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0226875-664A-8E47-AC38-426B88C3FB4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45CA9A-CA90-9640-BC78-6976650A5C82}"/>
              </a:ext>
            </a:extLst>
          </p:cNvPr>
          <p:cNvSpPr>
            <a:spLocks noGrp="1"/>
          </p:cNvSpPr>
          <p:nvPr>
            <p:ph type="dt" sz="half" idx="10"/>
          </p:nvPr>
        </p:nvSpPr>
        <p:spPr/>
        <p:txBody>
          <a:bodyPr/>
          <a:lstStyle/>
          <a:p>
            <a:fld id="{C9DF6C83-99D2-9A45-9533-2AC6B7BB9184}" type="datetimeFigureOut">
              <a:rPr lang="en-US" smtClean="0"/>
              <a:t>5/15/19</a:t>
            </a:fld>
            <a:endParaRPr lang="en-US"/>
          </a:p>
        </p:txBody>
      </p:sp>
      <p:sp>
        <p:nvSpPr>
          <p:cNvPr id="6" name="Footer Placeholder 5">
            <a:extLst>
              <a:ext uri="{FF2B5EF4-FFF2-40B4-BE49-F238E27FC236}">
                <a16:creationId xmlns:a16="http://schemas.microsoft.com/office/drawing/2014/main" id="{12037A32-5E77-2D4C-B3CA-B8C37A772D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5880FEC-A300-FA43-B076-996F51719F16}"/>
              </a:ext>
            </a:extLst>
          </p:cNvPr>
          <p:cNvSpPr>
            <a:spLocks noGrp="1"/>
          </p:cNvSpPr>
          <p:nvPr>
            <p:ph type="sldNum" sz="quarter" idx="12"/>
          </p:nvPr>
        </p:nvSpPr>
        <p:spPr/>
        <p:txBody>
          <a:bodyPr/>
          <a:lstStyle/>
          <a:p>
            <a:fld id="{C877DF72-A10E-0444-B14C-C16577D490DE}" type="slidenum">
              <a:rPr lang="en-US" smtClean="0"/>
              <a:t>‹#›</a:t>
            </a:fld>
            <a:endParaRPr lang="en-US"/>
          </a:p>
        </p:txBody>
      </p:sp>
    </p:spTree>
    <p:extLst>
      <p:ext uri="{BB962C8B-B14F-4D97-AF65-F5344CB8AC3E}">
        <p14:creationId xmlns:p14="http://schemas.microsoft.com/office/powerpoint/2010/main" val="8681080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975276-14F1-4E48-819D-5D348729C57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612C0B5-7D72-404A-A434-7890B8A3C3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668C94F-9C5A-3243-974D-6FAADF6454D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43C6F93-488D-EB4E-ACAF-1A9C1A57DD7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AE26E9F-CAEB-4444-B084-E87840EAF10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87849E4-3BC4-B64F-A3FF-342F7936B7CD}"/>
              </a:ext>
            </a:extLst>
          </p:cNvPr>
          <p:cNvSpPr>
            <a:spLocks noGrp="1"/>
          </p:cNvSpPr>
          <p:nvPr>
            <p:ph type="dt" sz="half" idx="10"/>
          </p:nvPr>
        </p:nvSpPr>
        <p:spPr/>
        <p:txBody>
          <a:bodyPr/>
          <a:lstStyle/>
          <a:p>
            <a:fld id="{C9DF6C83-99D2-9A45-9533-2AC6B7BB9184}" type="datetimeFigureOut">
              <a:rPr lang="en-US" smtClean="0"/>
              <a:t>5/15/19</a:t>
            </a:fld>
            <a:endParaRPr lang="en-US"/>
          </a:p>
        </p:txBody>
      </p:sp>
      <p:sp>
        <p:nvSpPr>
          <p:cNvPr id="8" name="Footer Placeholder 7">
            <a:extLst>
              <a:ext uri="{FF2B5EF4-FFF2-40B4-BE49-F238E27FC236}">
                <a16:creationId xmlns:a16="http://schemas.microsoft.com/office/drawing/2014/main" id="{35F400CB-2D95-344B-BA6E-A8007A5FE5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44C2662-BD49-1C47-B8D5-0D09DCDF1193}"/>
              </a:ext>
            </a:extLst>
          </p:cNvPr>
          <p:cNvSpPr>
            <a:spLocks noGrp="1"/>
          </p:cNvSpPr>
          <p:nvPr>
            <p:ph type="sldNum" sz="quarter" idx="12"/>
          </p:nvPr>
        </p:nvSpPr>
        <p:spPr/>
        <p:txBody>
          <a:bodyPr/>
          <a:lstStyle/>
          <a:p>
            <a:fld id="{C877DF72-A10E-0444-B14C-C16577D490DE}" type="slidenum">
              <a:rPr lang="en-US" smtClean="0"/>
              <a:t>‹#›</a:t>
            </a:fld>
            <a:endParaRPr lang="en-US"/>
          </a:p>
        </p:txBody>
      </p:sp>
    </p:spTree>
    <p:extLst>
      <p:ext uri="{BB962C8B-B14F-4D97-AF65-F5344CB8AC3E}">
        <p14:creationId xmlns:p14="http://schemas.microsoft.com/office/powerpoint/2010/main" val="34683282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40114-2ECC-FE42-B1EE-624191A3329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2C6DE5C-0FA2-D54E-9646-706BCB3D5E60}"/>
              </a:ext>
            </a:extLst>
          </p:cNvPr>
          <p:cNvSpPr>
            <a:spLocks noGrp="1"/>
          </p:cNvSpPr>
          <p:nvPr>
            <p:ph type="dt" sz="half" idx="10"/>
          </p:nvPr>
        </p:nvSpPr>
        <p:spPr/>
        <p:txBody>
          <a:bodyPr/>
          <a:lstStyle/>
          <a:p>
            <a:fld id="{C9DF6C83-99D2-9A45-9533-2AC6B7BB9184}" type="datetimeFigureOut">
              <a:rPr lang="en-US" smtClean="0"/>
              <a:t>5/15/19</a:t>
            </a:fld>
            <a:endParaRPr lang="en-US"/>
          </a:p>
        </p:txBody>
      </p:sp>
      <p:sp>
        <p:nvSpPr>
          <p:cNvPr id="4" name="Footer Placeholder 3">
            <a:extLst>
              <a:ext uri="{FF2B5EF4-FFF2-40B4-BE49-F238E27FC236}">
                <a16:creationId xmlns:a16="http://schemas.microsoft.com/office/drawing/2014/main" id="{37769542-A1A0-2B40-859E-FA0AA2151A7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E6BC9FE-012B-A94E-A964-ACF4FCA2DCAD}"/>
              </a:ext>
            </a:extLst>
          </p:cNvPr>
          <p:cNvSpPr>
            <a:spLocks noGrp="1"/>
          </p:cNvSpPr>
          <p:nvPr>
            <p:ph type="sldNum" sz="quarter" idx="12"/>
          </p:nvPr>
        </p:nvSpPr>
        <p:spPr/>
        <p:txBody>
          <a:bodyPr/>
          <a:lstStyle/>
          <a:p>
            <a:fld id="{C877DF72-A10E-0444-B14C-C16577D490DE}" type="slidenum">
              <a:rPr lang="en-US" smtClean="0"/>
              <a:t>‹#›</a:t>
            </a:fld>
            <a:endParaRPr lang="en-US"/>
          </a:p>
        </p:txBody>
      </p:sp>
    </p:spTree>
    <p:extLst>
      <p:ext uri="{BB962C8B-B14F-4D97-AF65-F5344CB8AC3E}">
        <p14:creationId xmlns:p14="http://schemas.microsoft.com/office/powerpoint/2010/main" val="39599451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4DEE851-CE68-6341-B472-4251FBF99295}"/>
              </a:ext>
            </a:extLst>
          </p:cNvPr>
          <p:cNvSpPr>
            <a:spLocks noGrp="1"/>
          </p:cNvSpPr>
          <p:nvPr>
            <p:ph type="dt" sz="half" idx="10"/>
          </p:nvPr>
        </p:nvSpPr>
        <p:spPr/>
        <p:txBody>
          <a:bodyPr/>
          <a:lstStyle/>
          <a:p>
            <a:fld id="{C9DF6C83-99D2-9A45-9533-2AC6B7BB9184}" type="datetimeFigureOut">
              <a:rPr lang="en-US" smtClean="0"/>
              <a:t>5/15/19</a:t>
            </a:fld>
            <a:endParaRPr lang="en-US"/>
          </a:p>
        </p:txBody>
      </p:sp>
      <p:sp>
        <p:nvSpPr>
          <p:cNvPr id="3" name="Footer Placeholder 2">
            <a:extLst>
              <a:ext uri="{FF2B5EF4-FFF2-40B4-BE49-F238E27FC236}">
                <a16:creationId xmlns:a16="http://schemas.microsoft.com/office/drawing/2014/main" id="{E86C0348-F740-944D-8B55-60018A4AE25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0A8B50C-D43F-3F43-92B9-6C64A8AADA70}"/>
              </a:ext>
            </a:extLst>
          </p:cNvPr>
          <p:cNvSpPr>
            <a:spLocks noGrp="1"/>
          </p:cNvSpPr>
          <p:nvPr>
            <p:ph type="sldNum" sz="quarter" idx="12"/>
          </p:nvPr>
        </p:nvSpPr>
        <p:spPr/>
        <p:txBody>
          <a:bodyPr/>
          <a:lstStyle/>
          <a:p>
            <a:fld id="{C877DF72-A10E-0444-B14C-C16577D490DE}" type="slidenum">
              <a:rPr lang="en-US" smtClean="0"/>
              <a:t>‹#›</a:t>
            </a:fld>
            <a:endParaRPr lang="en-US"/>
          </a:p>
        </p:txBody>
      </p:sp>
    </p:spTree>
    <p:extLst>
      <p:ext uri="{BB962C8B-B14F-4D97-AF65-F5344CB8AC3E}">
        <p14:creationId xmlns:p14="http://schemas.microsoft.com/office/powerpoint/2010/main" val="3469868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BF49A-8701-5C44-91CB-C0C06C31CE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1BB8BEA-DB17-3C49-BD3B-633B46E62EF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BC55ADB-516D-5E4E-A65B-711D6E46B2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F35F9A-9761-0D49-9FB1-F62D54373DC3}"/>
              </a:ext>
            </a:extLst>
          </p:cNvPr>
          <p:cNvSpPr>
            <a:spLocks noGrp="1"/>
          </p:cNvSpPr>
          <p:nvPr>
            <p:ph type="dt" sz="half" idx="10"/>
          </p:nvPr>
        </p:nvSpPr>
        <p:spPr/>
        <p:txBody>
          <a:bodyPr/>
          <a:lstStyle/>
          <a:p>
            <a:fld id="{C9DF6C83-99D2-9A45-9533-2AC6B7BB9184}" type="datetimeFigureOut">
              <a:rPr lang="en-US" smtClean="0"/>
              <a:t>5/15/19</a:t>
            </a:fld>
            <a:endParaRPr lang="en-US"/>
          </a:p>
        </p:txBody>
      </p:sp>
      <p:sp>
        <p:nvSpPr>
          <p:cNvPr id="6" name="Footer Placeholder 5">
            <a:extLst>
              <a:ext uri="{FF2B5EF4-FFF2-40B4-BE49-F238E27FC236}">
                <a16:creationId xmlns:a16="http://schemas.microsoft.com/office/drawing/2014/main" id="{8D54789B-4961-1342-9956-2A97763D39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2E6600-DD8F-8B49-ACA5-44FCF4E9D17F}"/>
              </a:ext>
            </a:extLst>
          </p:cNvPr>
          <p:cNvSpPr>
            <a:spLocks noGrp="1"/>
          </p:cNvSpPr>
          <p:nvPr>
            <p:ph type="sldNum" sz="quarter" idx="12"/>
          </p:nvPr>
        </p:nvSpPr>
        <p:spPr/>
        <p:txBody>
          <a:bodyPr/>
          <a:lstStyle/>
          <a:p>
            <a:fld id="{C877DF72-A10E-0444-B14C-C16577D490DE}" type="slidenum">
              <a:rPr lang="en-US" smtClean="0"/>
              <a:t>‹#›</a:t>
            </a:fld>
            <a:endParaRPr lang="en-US"/>
          </a:p>
        </p:txBody>
      </p:sp>
    </p:spTree>
    <p:extLst>
      <p:ext uri="{BB962C8B-B14F-4D97-AF65-F5344CB8AC3E}">
        <p14:creationId xmlns:p14="http://schemas.microsoft.com/office/powerpoint/2010/main" val="2579226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FBED0-7338-A54B-B173-B4A81A18858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86118AF-6F31-FB4B-92DB-F4CF96D2FA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7A70F14-AF3B-2448-BC33-88E74D3EA9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AEC5B6D-247B-8E4F-B4B0-53E06C640692}"/>
              </a:ext>
            </a:extLst>
          </p:cNvPr>
          <p:cNvSpPr>
            <a:spLocks noGrp="1"/>
          </p:cNvSpPr>
          <p:nvPr>
            <p:ph type="dt" sz="half" idx="10"/>
          </p:nvPr>
        </p:nvSpPr>
        <p:spPr/>
        <p:txBody>
          <a:bodyPr/>
          <a:lstStyle/>
          <a:p>
            <a:fld id="{C9DF6C83-99D2-9A45-9533-2AC6B7BB9184}" type="datetimeFigureOut">
              <a:rPr lang="en-US" smtClean="0"/>
              <a:t>5/15/19</a:t>
            </a:fld>
            <a:endParaRPr lang="en-US"/>
          </a:p>
        </p:txBody>
      </p:sp>
      <p:sp>
        <p:nvSpPr>
          <p:cNvPr id="6" name="Footer Placeholder 5">
            <a:extLst>
              <a:ext uri="{FF2B5EF4-FFF2-40B4-BE49-F238E27FC236}">
                <a16:creationId xmlns:a16="http://schemas.microsoft.com/office/drawing/2014/main" id="{241F7A56-524E-2741-A88E-840C6A1AFB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49E9BF-C3FF-BE4E-9CCA-BBB69457B0A5}"/>
              </a:ext>
            </a:extLst>
          </p:cNvPr>
          <p:cNvSpPr>
            <a:spLocks noGrp="1"/>
          </p:cNvSpPr>
          <p:nvPr>
            <p:ph type="sldNum" sz="quarter" idx="12"/>
          </p:nvPr>
        </p:nvSpPr>
        <p:spPr/>
        <p:txBody>
          <a:bodyPr/>
          <a:lstStyle/>
          <a:p>
            <a:fld id="{C877DF72-A10E-0444-B14C-C16577D490DE}" type="slidenum">
              <a:rPr lang="en-US" smtClean="0"/>
              <a:t>‹#›</a:t>
            </a:fld>
            <a:endParaRPr lang="en-US"/>
          </a:p>
        </p:txBody>
      </p:sp>
    </p:spTree>
    <p:extLst>
      <p:ext uri="{BB962C8B-B14F-4D97-AF65-F5344CB8AC3E}">
        <p14:creationId xmlns:p14="http://schemas.microsoft.com/office/powerpoint/2010/main" val="8793736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5BFD42E-3110-C84A-ADB2-1D7A2ACA627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C498E45-0A98-824C-ABBE-A73EF2BCD3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C3C536-27E8-DD4D-A157-0E14A959E8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DF6C83-99D2-9A45-9533-2AC6B7BB9184}" type="datetimeFigureOut">
              <a:rPr lang="en-US" smtClean="0"/>
              <a:t>5/15/19</a:t>
            </a:fld>
            <a:endParaRPr lang="en-US"/>
          </a:p>
        </p:txBody>
      </p:sp>
      <p:sp>
        <p:nvSpPr>
          <p:cNvPr id="5" name="Footer Placeholder 4">
            <a:extLst>
              <a:ext uri="{FF2B5EF4-FFF2-40B4-BE49-F238E27FC236}">
                <a16:creationId xmlns:a16="http://schemas.microsoft.com/office/drawing/2014/main" id="{60A87210-C201-5C4E-9C54-960C9ABB668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4B74E2D-2CCE-0145-9F47-17308484C04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77DF72-A10E-0444-B14C-C16577D490DE}" type="slidenum">
              <a:rPr lang="en-US" smtClean="0"/>
              <a:t>‹#›</a:t>
            </a:fld>
            <a:endParaRPr lang="en-US"/>
          </a:p>
        </p:txBody>
      </p:sp>
    </p:spTree>
    <p:extLst>
      <p:ext uri="{BB962C8B-B14F-4D97-AF65-F5344CB8AC3E}">
        <p14:creationId xmlns:p14="http://schemas.microsoft.com/office/powerpoint/2010/main" val="30469197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kubernetes-sigs/multi-tenancy/blob/master/docs/links.md"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pixabay.com/en/question-mark-note-duplicate-2110767/" TargetMode="External"/><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groups.google.com/forum/#!forum/kubernetes-wg-multitenancy" TargetMode="External"/><Relationship Id="rId2" Type="http://schemas.openxmlformats.org/officeDocument/2006/relationships/hyperlink" Target="https://slack.k8s.io/" TargetMode="External"/><Relationship Id="rId1" Type="http://schemas.openxmlformats.org/officeDocument/2006/relationships/slideLayout" Target="../slideLayouts/slideLayout3.xml"/><Relationship Id="rId5" Type="http://schemas.openxmlformats.org/officeDocument/2006/relationships/hyperlink" Target="https://github.com/kubernetes-sigs/multi-tenancy/" TargetMode="External"/><Relationship Id="rId4" Type="http://schemas.openxmlformats.org/officeDocument/2006/relationships/hyperlink" Target="https://www.youtube.com/playlist?list=PL69nYSiGNLP1tBA0W8zEe6UwPsabGQk-j"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docs.google.com/document/d/1U8RQQmTUjxgMZY05HG2f7b3KsB94BhK4Ko6aWbLNXcc/edit#heading=h.usecunpmfu3a"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docs.google.com/document/d/1ddx7UAEPKFPldBh_diksYO4WZXSHDUhm-e6hyNNGYVU/edit"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groups.google.com/forum/#!forum/kubernetes-wg-multitenancy" TargetMode="External"/><Relationship Id="rId2" Type="http://schemas.openxmlformats.org/officeDocument/2006/relationships/hyperlink" Target="https://slack.k8s.io/" TargetMode="External"/><Relationship Id="rId1" Type="http://schemas.openxmlformats.org/officeDocument/2006/relationships/slideLayout" Target="../slideLayouts/slideLayout3.xml"/><Relationship Id="rId5" Type="http://schemas.openxmlformats.org/officeDocument/2006/relationships/hyperlink" Target="https://github.com/kubernetes-sigs/multi-tenancy/" TargetMode="External"/><Relationship Id="rId4" Type="http://schemas.openxmlformats.org/officeDocument/2006/relationships/hyperlink" Target="https://www.youtube.com/playlist?list=PL69nYSiGNLP1tBA0W8zEe6UwPsabGQk-j" TargetMode="External"/></Relationships>
</file>

<file path=ppt/slides/_rels/slide9.xml.rels><?xml version="1.0" encoding="UTF-8" standalone="yes"?>
<Relationships xmlns="http://schemas.openxmlformats.org/package/2006/relationships"><Relationship Id="rId2" Type="http://schemas.openxmlformats.org/officeDocument/2006/relationships/hyperlink" Target="https://github.com/kubernetes-sigs/multi-tenancy/" TargetMode="Externa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91DFA-31D4-094B-9876-1D07BAEF48E0}"/>
              </a:ext>
            </a:extLst>
          </p:cNvPr>
          <p:cNvSpPr>
            <a:spLocks noGrp="1"/>
          </p:cNvSpPr>
          <p:nvPr>
            <p:ph type="ctrTitle" idx="4294967295"/>
          </p:nvPr>
        </p:nvSpPr>
        <p:spPr>
          <a:xfrm>
            <a:off x="4171550" y="2185791"/>
            <a:ext cx="6994434" cy="2326051"/>
          </a:xfrm>
        </p:spPr>
        <p:txBody>
          <a:bodyPr/>
          <a:lstStyle/>
          <a:p>
            <a:r>
              <a:rPr lang="en-US" b="1" dirty="0">
                <a:latin typeface="Arial" panose="020B0604020202020204" pitchFamily="34" charset="0"/>
                <a:cs typeface="Arial" panose="020B0604020202020204" pitchFamily="34" charset="0"/>
              </a:rPr>
              <a:t>Kubernetes Working Group for Multi-tenancy: Intro</a:t>
            </a:r>
          </a:p>
        </p:txBody>
      </p:sp>
      <p:sp>
        <p:nvSpPr>
          <p:cNvPr id="3" name="Subtitle 2">
            <a:extLst>
              <a:ext uri="{FF2B5EF4-FFF2-40B4-BE49-F238E27FC236}">
                <a16:creationId xmlns:a16="http://schemas.microsoft.com/office/drawing/2014/main" id="{F1655CA7-AD97-AF4E-900F-1591EDA2112E}"/>
              </a:ext>
            </a:extLst>
          </p:cNvPr>
          <p:cNvSpPr>
            <a:spLocks noGrp="1"/>
          </p:cNvSpPr>
          <p:nvPr>
            <p:ph type="subTitle" idx="4294967295"/>
          </p:nvPr>
        </p:nvSpPr>
        <p:spPr>
          <a:xfrm>
            <a:off x="4171550" y="4320185"/>
            <a:ext cx="6994434" cy="1613079"/>
          </a:xfrm>
        </p:spPr>
        <p:txBody>
          <a:bodyPr/>
          <a:lstStyle/>
          <a:p>
            <a:pPr marL="0" indent="0">
              <a:buNone/>
            </a:pPr>
            <a:r>
              <a:rPr lang="en-US" dirty="0">
                <a:latin typeface="Arial" panose="020B0604020202020204" pitchFamily="34" charset="0"/>
                <a:cs typeface="Arial" panose="020B0604020202020204" pitchFamily="34" charset="0"/>
              </a:rPr>
              <a:t>Tasha Drew</a:t>
            </a:r>
          </a:p>
        </p:txBody>
      </p:sp>
    </p:spTree>
    <p:extLst>
      <p:ext uri="{BB962C8B-B14F-4D97-AF65-F5344CB8AC3E}">
        <p14:creationId xmlns:p14="http://schemas.microsoft.com/office/powerpoint/2010/main" val="28737981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95197-DB35-3647-97A1-5CA71C39D12C}"/>
              </a:ext>
            </a:extLst>
          </p:cNvPr>
          <p:cNvSpPr>
            <a:spLocks noGrp="1"/>
          </p:cNvSpPr>
          <p:nvPr>
            <p:ph type="title"/>
          </p:nvPr>
        </p:nvSpPr>
        <p:spPr/>
        <p:txBody>
          <a:bodyPr/>
          <a:lstStyle/>
          <a:p>
            <a:r>
              <a:rPr lang="en-US" b="1" dirty="0">
                <a:solidFill>
                  <a:schemeClr val="bg1"/>
                </a:solidFill>
                <a:latin typeface="Arial" panose="020B0604020202020204" pitchFamily="34" charset="0"/>
                <a:cs typeface="Arial" panose="020B0604020202020204" pitchFamily="34" charset="0"/>
              </a:rPr>
              <a:t>More at </a:t>
            </a:r>
            <a:r>
              <a:rPr lang="en-US" b="1" dirty="0" err="1">
                <a:solidFill>
                  <a:schemeClr val="bg1"/>
                </a:solidFill>
                <a:latin typeface="Arial" panose="020B0604020202020204" pitchFamily="34" charset="0"/>
                <a:cs typeface="Arial" panose="020B0604020202020204" pitchFamily="34" charset="0"/>
              </a:rPr>
              <a:t>Kubecon</a:t>
            </a:r>
            <a:r>
              <a:rPr lang="en-US" b="1" dirty="0">
                <a:solidFill>
                  <a:schemeClr val="bg1"/>
                </a:solidFill>
                <a:latin typeface="Arial" panose="020B0604020202020204" pitchFamily="34" charset="0"/>
                <a:cs typeface="Arial" panose="020B0604020202020204" pitchFamily="34" charset="0"/>
              </a:rPr>
              <a:t> EU</a:t>
            </a:r>
          </a:p>
        </p:txBody>
      </p:sp>
      <p:sp>
        <p:nvSpPr>
          <p:cNvPr id="4" name="TextBox 3">
            <a:extLst>
              <a:ext uri="{FF2B5EF4-FFF2-40B4-BE49-F238E27FC236}">
                <a16:creationId xmlns:a16="http://schemas.microsoft.com/office/drawing/2014/main" id="{41CA361A-9B4A-2243-93CC-0B80C8D34F51}"/>
              </a:ext>
            </a:extLst>
          </p:cNvPr>
          <p:cNvSpPr txBox="1"/>
          <p:nvPr/>
        </p:nvSpPr>
        <p:spPr>
          <a:xfrm>
            <a:off x="770021" y="1636295"/>
            <a:ext cx="10287000" cy="2308324"/>
          </a:xfrm>
          <a:prstGeom prst="rect">
            <a:avLst/>
          </a:prstGeom>
          <a:noFill/>
        </p:spPr>
        <p:txBody>
          <a:bodyPr wrap="square" rtlCol="0">
            <a:spAutoFit/>
          </a:bodyPr>
          <a:lstStyle/>
          <a:p>
            <a:r>
              <a:rPr lang="en-US" sz="2400" dirty="0"/>
              <a:t>Wednesday, May 22</a:t>
            </a:r>
          </a:p>
          <a:p>
            <a:endParaRPr lang="en-US" sz="2400" dirty="0"/>
          </a:p>
          <a:p>
            <a:pPr fontAlgn="base"/>
            <a:r>
              <a:rPr lang="en-US" sz="2400" dirty="0"/>
              <a:t>14:50 Deep-Dive: Kubernetes WG for Multitenancy </a:t>
            </a:r>
            <a:br>
              <a:rPr lang="en-US" sz="2400" dirty="0"/>
            </a:br>
            <a:endParaRPr lang="en-US" sz="2400" dirty="0"/>
          </a:p>
          <a:p>
            <a:pPr fontAlgn="base"/>
            <a:r>
              <a:rPr lang="en-US" sz="2400" dirty="0"/>
              <a:t>16:45 Panel Discussion: Multi-Tenancy in Kubernetes: Current State and Future Roadmap</a:t>
            </a:r>
          </a:p>
        </p:txBody>
      </p:sp>
    </p:spTree>
    <p:extLst>
      <p:ext uri="{BB962C8B-B14F-4D97-AF65-F5344CB8AC3E}">
        <p14:creationId xmlns:p14="http://schemas.microsoft.com/office/powerpoint/2010/main" val="2312571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95197-DB35-3647-97A1-5CA71C39D12C}"/>
              </a:ext>
            </a:extLst>
          </p:cNvPr>
          <p:cNvSpPr>
            <a:spLocks noGrp="1"/>
          </p:cNvSpPr>
          <p:nvPr>
            <p:ph type="title"/>
          </p:nvPr>
        </p:nvSpPr>
        <p:spPr/>
        <p:txBody>
          <a:bodyPr/>
          <a:lstStyle/>
          <a:p>
            <a:r>
              <a:rPr lang="en-US" b="1" dirty="0">
                <a:solidFill>
                  <a:schemeClr val="bg1"/>
                </a:solidFill>
                <a:latin typeface="Arial" panose="020B0604020202020204" pitchFamily="34" charset="0"/>
                <a:cs typeface="Arial" panose="020B0604020202020204" pitchFamily="34" charset="0"/>
              </a:rPr>
              <a:t>Wow! So many links!</a:t>
            </a:r>
          </a:p>
        </p:txBody>
      </p:sp>
      <p:sp>
        <p:nvSpPr>
          <p:cNvPr id="5" name="Rectangle 4">
            <a:extLst>
              <a:ext uri="{FF2B5EF4-FFF2-40B4-BE49-F238E27FC236}">
                <a16:creationId xmlns:a16="http://schemas.microsoft.com/office/drawing/2014/main" id="{2FB0F9FB-E61A-3347-909C-C2F5E2B66514}"/>
              </a:ext>
            </a:extLst>
          </p:cNvPr>
          <p:cNvSpPr/>
          <p:nvPr/>
        </p:nvSpPr>
        <p:spPr>
          <a:xfrm>
            <a:off x="766915" y="3105835"/>
            <a:ext cx="10309123" cy="1569660"/>
          </a:xfrm>
          <a:prstGeom prst="rect">
            <a:avLst/>
          </a:prstGeom>
        </p:spPr>
        <p:txBody>
          <a:bodyPr wrap="square">
            <a:spAutoFit/>
          </a:bodyPr>
          <a:lstStyle/>
          <a:p>
            <a:endParaRPr lang="en-US" sz="2400" dirty="0">
              <a:hlinkClick r:id="rId2"/>
            </a:endParaRPr>
          </a:p>
          <a:p>
            <a:endParaRPr lang="en-US" sz="2400" dirty="0">
              <a:hlinkClick r:id="rId2"/>
            </a:endParaRPr>
          </a:p>
          <a:p>
            <a:r>
              <a:rPr lang="en-US" sz="2400" dirty="0">
                <a:hlinkClick r:id="rId2"/>
              </a:rPr>
              <a:t>https://github.com/kubernetes-sigs/multi-tenancy/blob/master/docs/links.md</a:t>
            </a:r>
            <a:endParaRPr lang="en-US" sz="2400" dirty="0"/>
          </a:p>
          <a:p>
            <a:endParaRPr lang="en-US" sz="2400" dirty="0"/>
          </a:p>
        </p:txBody>
      </p:sp>
      <p:sp>
        <p:nvSpPr>
          <p:cNvPr id="6" name="TextBox 5">
            <a:extLst>
              <a:ext uri="{FF2B5EF4-FFF2-40B4-BE49-F238E27FC236}">
                <a16:creationId xmlns:a16="http://schemas.microsoft.com/office/drawing/2014/main" id="{84BBEC3C-B147-F946-949C-1318E3ABC74C}"/>
              </a:ext>
            </a:extLst>
          </p:cNvPr>
          <p:cNvSpPr txBox="1"/>
          <p:nvPr/>
        </p:nvSpPr>
        <p:spPr>
          <a:xfrm>
            <a:off x="766915" y="2875002"/>
            <a:ext cx="5860835" cy="461665"/>
          </a:xfrm>
          <a:prstGeom prst="rect">
            <a:avLst/>
          </a:prstGeom>
          <a:noFill/>
        </p:spPr>
        <p:txBody>
          <a:bodyPr wrap="none" rtlCol="0">
            <a:spAutoFit/>
          </a:bodyPr>
          <a:lstStyle/>
          <a:p>
            <a:r>
              <a:rPr lang="en-US" sz="2400" dirty="0"/>
              <a:t>They are all on our </a:t>
            </a:r>
            <a:r>
              <a:rPr lang="en-US" sz="2400" dirty="0" err="1"/>
              <a:t>github</a:t>
            </a:r>
            <a:r>
              <a:rPr lang="en-US" sz="2400" dirty="0"/>
              <a:t> page under “docs!”</a:t>
            </a:r>
          </a:p>
        </p:txBody>
      </p:sp>
    </p:spTree>
    <p:extLst>
      <p:ext uri="{BB962C8B-B14F-4D97-AF65-F5344CB8AC3E}">
        <p14:creationId xmlns:p14="http://schemas.microsoft.com/office/powerpoint/2010/main" val="16241306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95197-DB35-3647-97A1-5CA71C39D12C}"/>
              </a:ext>
            </a:extLst>
          </p:cNvPr>
          <p:cNvSpPr>
            <a:spLocks noGrp="1"/>
          </p:cNvSpPr>
          <p:nvPr>
            <p:ph type="title"/>
          </p:nvPr>
        </p:nvSpPr>
        <p:spPr/>
        <p:txBody>
          <a:bodyPr/>
          <a:lstStyle/>
          <a:p>
            <a:r>
              <a:rPr lang="en-US" b="1" dirty="0">
                <a:solidFill>
                  <a:schemeClr val="bg1"/>
                </a:solidFill>
                <a:latin typeface="Arial" panose="020B0604020202020204" pitchFamily="34" charset="0"/>
                <a:cs typeface="Arial" panose="020B0604020202020204" pitchFamily="34" charset="0"/>
              </a:rPr>
              <a:t>What do you want to talk about?</a:t>
            </a:r>
          </a:p>
        </p:txBody>
      </p:sp>
      <p:pic>
        <p:nvPicPr>
          <p:cNvPr id="4" name="Picture 3" descr="A picture containing pool ball&#10;&#10;Description automatically generated">
            <a:extLst>
              <a:ext uri="{FF2B5EF4-FFF2-40B4-BE49-F238E27FC236}">
                <a16:creationId xmlns:a16="http://schemas.microsoft.com/office/drawing/2014/main" id="{47D2BDF5-5263-9E4C-A5BF-BBC93AE81F6C}"/>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2195763" y="1317708"/>
            <a:ext cx="6982327" cy="4644766"/>
          </a:xfrm>
          <a:prstGeom prst="rect">
            <a:avLst/>
          </a:prstGeom>
        </p:spPr>
      </p:pic>
    </p:spTree>
    <p:extLst>
      <p:ext uri="{BB962C8B-B14F-4D97-AF65-F5344CB8AC3E}">
        <p14:creationId xmlns:p14="http://schemas.microsoft.com/office/powerpoint/2010/main" val="13161776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98986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95197-DB35-3647-97A1-5CA71C39D12C}"/>
              </a:ext>
            </a:extLst>
          </p:cNvPr>
          <p:cNvSpPr>
            <a:spLocks noGrp="1"/>
          </p:cNvSpPr>
          <p:nvPr>
            <p:ph type="title"/>
          </p:nvPr>
        </p:nvSpPr>
        <p:spPr/>
        <p:txBody>
          <a:bodyPr/>
          <a:lstStyle/>
          <a:p>
            <a:r>
              <a:rPr lang="en-US" b="1" dirty="0">
                <a:solidFill>
                  <a:schemeClr val="bg1"/>
                </a:solidFill>
                <a:latin typeface="Arial" panose="020B0604020202020204" pitchFamily="34" charset="0"/>
                <a:cs typeface="Arial" panose="020B0604020202020204" pitchFamily="34" charset="0"/>
              </a:rPr>
              <a:t>Multitenancy WG Intro</a:t>
            </a:r>
          </a:p>
        </p:txBody>
      </p:sp>
      <p:sp>
        <p:nvSpPr>
          <p:cNvPr id="3" name="TextBox 2">
            <a:extLst>
              <a:ext uri="{FF2B5EF4-FFF2-40B4-BE49-F238E27FC236}">
                <a16:creationId xmlns:a16="http://schemas.microsoft.com/office/drawing/2014/main" id="{7592015E-2F9A-B94E-AE9F-6DE7FB456F37}"/>
              </a:ext>
            </a:extLst>
          </p:cNvPr>
          <p:cNvSpPr txBox="1"/>
          <p:nvPr/>
        </p:nvSpPr>
        <p:spPr>
          <a:xfrm>
            <a:off x="630195" y="1905506"/>
            <a:ext cx="10527956" cy="3046988"/>
          </a:xfrm>
          <a:prstGeom prst="rect">
            <a:avLst/>
          </a:prstGeom>
          <a:noFill/>
        </p:spPr>
        <p:txBody>
          <a:bodyPr wrap="square" rtlCol="0">
            <a:spAutoFit/>
          </a:bodyPr>
          <a:lstStyle/>
          <a:p>
            <a:pPr marL="285750" indent="-285750">
              <a:buFont typeface="Arial" panose="020B0604020202020204" pitchFamily="34" charset="0"/>
              <a:buChar char="•"/>
            </a:pPr>
            <a:r>
              <a:rPr lang="en-US" sz="2400" dirty="0"/>
              <a:t>The Multitenancy Working Group was formed at </a:t>
            </a:r>
            <a:r>
              <a:rPr lang="en-US" sz="2400" dirty="0" err="1"/>
              <a:t>Kubecon</a:t>
            </a:r>
            <a:r>
              <a:rPr lang="en-US" sz="2400" dirty="0"/>
              <a:t> North America in 2017 after there was a large show of community interest in the subject and approaches to achieving multitenancy. </a:t>
            </a:r>
          </a:p>
          <a:p>
            <a:endParaRPr lang="en-US" sz="2400" dirty="0"/>
          </a:p>
          <a:p>
            <a:pPr marL="285750" indent="-285750">
              <a:buFont typeface="Arial" panose="020B0604020202020204" pitchFamily="34" charset="0"/>
              <a:buChar char="•"/>
            </a:pPr>
            <a:r>
              <a:rPr lang="en-US" sz="2400" dirty="0"/>
              <a:t>Formed under SIG Auth</a:t>
            </a:r>
          </a:p>
          <a:p>
            <a:endParaRPr lang="en-US" sz="2400" dirty="0"/>
          </a:p>
          <a:p>
            <a:pPr marL="285750" indent="-285750">
              <a:buFont typeface="Arial" panose="020B0604020202020204" pitchFamily="34" charset="0"/>
              <a:buChar char="•"/>
            </a:pPr>
            <a:r>
              <a:rPr lang="en-US" sz="2400" dirty="0"/>
              <a:t>Touches many parts of Kubernetes: node, scheduling, security, network, storage, API machinery </a:t>
            </a:r>
          </a:p>
        </p:txBody>
      </p:sp>
    </p:spTree>
    <p:extLst>
      <p:ext uri="{BB962C8B-B14F-4D97-AF65-F5344CB8AC3E}">
        <p14:creationId xmlns:p14="http://schemas.microsoft.com/office/powerpoint/2010/main" val="32526816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95197-DB35-3647-97A1-5CA71C39D12C}"/>
              </a:ext>
            </a:extLst>
          </p:cNvPr>
          <p:cNvSpPr>
            <a:spLocks noGrp="1"/>
          </p:cNvSpPr>
          <p:nvPr>
            <p:ph type="title"/>
          </p:nvPr>
        </p:nvSpPr>
        <p:spPr/>
        <p:txBody>
          <a:bodyPr/>
          <a:lstStyle/>
          <a:p>
            <a:r>
              <a:rPr lang="en-US" b="1" dirty="0">
                <a:solidFill>
                  <a:schemeClr val="bg1"/>
                </a:solidFill>
                <a:latin typeface="Arial" panose="020B0604020202020204" pitchFamily="34" charset="0"/>
                <a:cs typeface="Arial" panose="020B0604020202020204" pitchFamily="34" charset="0"/>
              </a:rPr>
              <a:t>Who are we?</a:t>
            </a:r>
          </a:p>
        </p:txBody>
      </p:sp>
      <p:sp>
        <p:nvSpPr>
          <p:cNvPr id="3" name="TextBox 2">
            <a:extLst>
              <a:ext uri="{FF2B5EF4-FFF2-40B4-BE49-F238E27FC236}">
                <a16:creationId xmlns:a16="http://schemas.microsoft.com/office/drawing/2014/main" id="{231FF48C-6835-394D-9F2A-3F1D3AF0E6E2}"/>
              </a:ext>
            </a:extLst>
          </p:cNvPr>
          <p:cNvSpPr txBox="1"/>
          <p:nvPr/>
        </p:nvSpPr>
        <p:spPr>
          <a:xfrm>
            <a:off x="630195" y="1905506"/>
            <a:ext cx="10527956" cy="4154984"/>
          </a:xfrm>
          <a:prstGeom prst="rect">
            <a:avLst/>
          </a:prstGeom>
          <a:noFill/>
        </p:spPr>
        <p:txBody>
          <a:bodyPr wrap="square" rtlCol="0">
            <a:spAutoFit/>
          </a:bodyPr>
          <a:lstStyle/>
          <a:p>
            <a:pPr marL="285750" indent="-285750">
              <a:buFont typeface="Arial" panose="020B0604020202020204" pitchFamily="34" charset="0"/>
              <a:buChar char="•"/>
            </a:pPr>
            <a:r>
              <a:rPr lang="en-US" sz="2400" dirty="0"/>
              <a:t>Chairs </a:t>
            </a:r>
          </a:p>
          <a:p>
            <a:pPr marL="742950" lvl="1" indent="-285750">
              <a:buFont typeface="Arial" panose="020B0604020202020204" pitchFamily="34" charset="0"/>
              <a:buChar char="•"/>
            </a:pPr>
            <a:r>
              <a:rPr lang="en-US" sz="2400" dirty="0"/>
              <a:t>Tasha Drew, VMware  </a:t>
            </a:r>
          </a:p>
          <a:p>
            <a:pPr marL="742950" lvl="1" indent="-285750">
              <a:buFont typeface="Arial" panose="020B0604020202020204" pitchFamily="34" charset="0"/>
              <a:buChar char="•"/>
            </a:pPr>
            <a:r>
              <a:rPr lang="en-US" sz="2400" i="1" dirty="0"/>
              <a:t>David Oppenheimer, Google </a:t>
            </a:r>
          </a:p>
          <a:p>
            <a:pPr marL="285750" indent="-285750">
              <a:buFont typeface="Arial" panose="020B0604020202020204" pitchFamily="34" charset="0"/>
              <a:buChar char="•"/>
            </a:pPr>
            <a:r>
              <a:rPr lang="en-US" sz="2400" dirty="0"/>
              <a:t>Broad group of professionals from different organizations</a:t>
            </a:r>
          </a:p>
          <a:p>
            <a:pPr marL="742950" lvl="1" indent="-285750">
              <a:buFont typeface="Arial" panose="020B0604020202020204" pitchFamily="34" charset="0"/>
              <a:buChar char="•"/>
            </a:pPr>
            <a:r>
              <a:rPr lang="en-US" sz="2400" dirty="0" err="1"/>
              <a:t>Yisui</a:t>
            </a:r>
            <a:r>
              <a:rPr lang="en-US" sz="2400" dirty="0"/>
              <a:t> Hu, Google </a:t>
            </a:r>
          </a:p>
          <a:p>
            <a:pPr marL="742950" lvl="1" indent="-285750">
              <a:buFont typeface="Arial" panose="020B0604020202020204" pitchFamily="34" charset="0"/>
              <a:buChar char="•"/>
            </a:pPr>
            <a:r>
              <a:rPr lang="en-US" sz="2400" dirty="0"/>
              <a:t>Sanjeev </a:t>
            </a:r>
            <a:r>
              <a:rPr lang="en-US" sz="2400" dirty="0" err="1"/>
              <a:t>Rampal</a:t>
            </a:r>
            <a:r>
              <a:rPr lang="en-US" sz="2400" dirty="0"/>
              <a:t>, Cisco </a:t>
            </a:r>
          </a:p>
          <a:p>
            <a:pPr marL="742950" lvl="1" indent="-285750">
              <a:buFont typeface="Arial" panose="020B0604020202020204" pitchFamily="34" charset="0"/>
              <a:buChar char="•"/>
            </a:pPr>
            <a:r>
              <a:rPr lang="en-US" sz="2400" dirty="0"/>
              <a:t>Mike </a:t>
            </a:r>
            <a:r>
              <a:rPr lang="en-US" sz="2400" dirty="0" err="1"/>
              <a:t>Arpeia</a:t>
            </a:r>
            <a:r>
              <a:rPr lang="en-US" sz="2400" dirty="0"/>
              <a:t>, Workday </a:t>
            </a:r>
          </a:p>
          <a:p>
            <a:pPr marL="742950" lvl="1" indent="-285750">
              <a:buFont typeface="Arial" panose="020B0604020202020204" pitchFamily="34" charset="0"/>
              <a:buChar char="•"/>
            </a:pPr>
            <a:r>
              <a:rPr lang="en-US" sz="2400" dirty="0"/>
              <a:t>Erica von </a:t>
            </a:r>
            <a:r>
              <a:rPr lang="en-US" sz="2400" dirty="0" err="1"/>
              <a:t>Buelow</a:t>
            </a:r>
            <a:r>
              <a:rPr lang="en-US" sz="2400" dirty="0"/>
              <a:t>, </a:t>
            </a:r>
            <a:r>
              <a:rPr lang="en-US" sz="2400" dirty="0" err="1"/>
              <a:t>Redhat</a:t>
            </a:r>
            <a:endParaRPr lang="en-US" sz="2400" dirty="0"/>
          </a:p>
          <a:p>
            <a:pPr marL="742950" lvl="1" indent="-285750">
              <a:buFont typeface="Arial" panose="020B0604020202020204" pitchFamily="34" charset="0"/>
              <a:buChar char="•"/>
            </a:pPr>
            <a:r>
              <a:rPr lang="en-US" sz="2400" dirty="0"/>
              <a:t>Ryan </a:t>
            </a:r>
            <a:r>
              <a:rPr lang="en-US" sz="2400" dirty="0" err="1"/>
              <a:t>Bezdicek</a:t>
            </a:r>
            <a:r>
              <a:rPr lang="en-US" sz="2400" dirty="0"/>
              <a:t>, Cray </a:t>
            </a:r>
          </a:p>
          <a:p>
            <a:pPr marL="742950" lvl="1" indent="-285750">
              <a:buFont typeface="Arial" panose="020B0604020202020204" pitchFamily="34" charset="0"/>
              <a:buChar char="•"/>
            </a:pPr>
            <a:r>
              <a:rPr lang="en-US" sz="2400" dirty="0"/>
              <a:t>Fei Guo, Alibaba </a:t>
            </a:r>
          </a:p>
          <a:p>
            <a:pPr marL="742950" lvl="1" indent="-285750">
              <a:buFont typeface="Arial" panose="020B0604020202020204" pitchFamily="34" charset="0"/>
              <a:buChar char="•"/>
            </a:pPr>
            <a:r>
              <a:rPr lang="en-US" sz="2400" dirty="0"/>
              <a:t>Many others  </a:t>
            </a:r>
          </a:p>
        </p:txBody>
      </p:sp>
    </p:spTree>
    <p:extLst>
      <p:ext uri="{BB962C8B-B14F-4D97-AF65-F5344CB8AC3E}">
        <p14:creationId xmlns:p14="http://schemas.microsoft.com/office/powerpoint/2010/main" val="29943293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95197-DB35-3647-97A1-5CA71C39D12C}"/>
              </a:ext>
            </a:extLst>
          </p:cNvPr>
          <p:cNvSpPr>
            <a:spLocks noGrp="1"/>
          </p:cNvSpPr>
          <p:nvPr>
            <p:ph type="title"/>
          </p:nvPr>
        </p:nvSpPr>
        <p:spPr/>
        <p:txBody>
          <a:bodyPr/>
          <a:lstStyle/>
          <a:p>
            <a:r>
              <a:rPr lang="en-US" b="1" dirty="0">
                <a:solidFill>
                  <a:schemeClr val="bg1"/>
                </a:solidFill>
                <a:latin typeface="Arial" panose="020B0604020202020204" pitchFamily="34" charset="0"/>
                <a:cs typeface="Arial" panose="020B0604020202020204" pitchFamily="34" charset="0"/>
              </a:rPr>
              <a:t>Where can you find us? </a:t>
            </a:r>
          </a:p>
        </p:txBody>
      </p:sp>
      <p:sp>
        <p:nvSpPr>
          <p:cNvPr id="4" name="TextBox 3">
            <a:extLst>
              <a:ext uri="{FF2B5EF4-FFF2-40B4-BE49-F238E27FC236}">
                <a16:creationId xmlns:a16="http://schemas.microsoft.com/office/drawing/2014/main" id="{D2872E40-49D3-B245-BCEE-C5020E69DA6E}"/>
              </a:ext>
            </a:extLst>
          </p:cNvPr>
          <p:cNvSpPr txBox="1"/>
          <p:nvPr/>
        </p:nvSpPr>
        <p:spPr>
          <a:xfrm>
            <a:off x="617838" y="1317708"/>
            <a:ext cx="10527956" cy="5262979"/>
          </a:xfrm>
          <a:prstGeom prst="rect">
            <a:avLst/>
          </a:prstGeom>
          <a:noFill/>
        </p:spPr>
        <p:txBody>
          <a:bodyPr wrap="square" rtlCol="0">
            <a:spAutoFit/>
          </a:bodyPr>
          <a:lstStyle/>
          <a:p>
            <a:pPr marL="285750" indent="-285750">
              <a:buFont typeface="Arial" panose="020B0604020202020204" pitchFamily="34" charset="0"/>
              <a:buChar char="•"/>
            </a:pPr>
            <a:r>
              <a:rPr lang="en-US" sz="2400" dirty="0"/>
              <a:t>Slack </a:t>
            </a:r>
          </a:p>
          <a:p>
            <a:pPr marL="742950" lvl="1" indent="-285750">
              <a:buFont typeface="Arial" panose="020B0604020202020204" pitchFamily="34" charset="0"/>
              <a:buChar char="•"/>
            </a:pPr>
            <a:r>
              <a:rPr lang="en-US" sz="2400" dirty="0"/>
              <a:t>Kubernetes Slack, #</a:t>
            </a:r>
            <a:r>
              <a:rPr lang="en-US" sz="2400" dirty="0" err="1"/>
              <a:t>wg</a:t>
            </a:r>
            <a:r>
              <a:rPr lang="en-US" sz="2400" dirty="0"/>
              <a:t>-multitenancy </a:t>
            </a:r>
          </a:p>
          <a:p>
            <a:pPr marL="742950" lvl="1" indent="-285750">
              <a:buFont typeface="Arial" panose="020B0604020202020204" pitchFamily="34" charset="0"/>
              <a:buChar char="•"/>
            </a:pPr>
            <a:r>
              <a:rPr lang="en-US" sz="2400" dirty="0"/>
              <a:t>Join at </a:t>
            </a:r>
            <a:r>
              <a:rPr lang="en-US" sz="2400" dirty="0">
                <a:hlinkClick r:id="rId2"/>
              </a:rPr>
              <a:t>https://slack.k8s.io/</a:t>
            </a:r>
            <a:r>
              <a:rPr lang="en-US" sz="2400" dirty="0"/>
              <a:t> </a:t>
            </a:r>
          </a:p>
          <a:p>
            <a:pPr marL="285750" indent="-285750">
              <a:buFont typeface="Arial" panose="020B0604020202020204" pitchFamily="34" charset="0"/>
              <a:buChar char="•"/>
            </a:pPr>
            <a:r>
              <a:rPr lang="en-US" sz="2400" dirty="0"/>
              <a:t>Google groups </a:t>
            </a:r>
          </a:p>
          <a:p>
            <a:pPr marL="742950" lvl="1" indent="-285750">
              <a:buFont typeface="Arial" panose="020B0604020202020204" pitchFamily="34" charset="0"/>
              <a:buChar char="•"/>
            </a:pPr>
            <a:r>
              <a:rPr lang="en-US" sz="2400" dirty="0">
                <a:hlinkClick r:id="rId3"/>
              </a:rPr>
              <a:t>https://groups.google.com/forum/#!forum/kubernetes-wg-multitenancy</a:t>
            </a:r>
            <a:r>
              <a:rPr lang="en-US" sz="2400" dirty="0"/>
              <a:t> </a:t>
            </a:r>
          </a:p>
          <a:p>
            <a:pPr marL="742950" lvl="1" indent="-285750">
              <a:buFont typeface="Arial" panose="020B0604020202020204" pitchFamily="34" charset="0"/>
              <a:buChar char="•"/>
            </a:pPr>
            <a:r>
              <a:rPr lang="en-US" sz="2400" dirty="0"/>
              <a:t>Join the mailing list here for automatically receiving calendar invites and meeting notes </a:t>
            </a:r>
          </a:p>
          <a:p>
            <a:pPr marL="285750" indent="-285750">
              <a:buFont typeface="Arial" panose="020B0604020202020204" pitchFamily="34" charset="0"/>
              <a:buChar char="•"/>
            </a:pPr>
            <a:r>
              <a:rPr lang="en-US" sz="2400" dirty="0"/>
              <a:t>Bi-weekly meeting (join google group for invite) </a:t>
            </a:r>
          </a:p>
          <a:p>
            <a:pPr marL="742950" lvl="1" indent="-285750">
              <a:buFont typeface="Arial" panose="020B0604020202020204" pitchFamily="34" charset="0"/>
              <a:buChar char="•"/>
            </a:pPr>
            <a:r>
              <a:rPr lang="en-US" sz="2400" dirty="0"/>
              <a:t>Tuesday 11am Pacific Time </a:t>
            </a:r>
          </a:p>
          <a:p>
            <a:pPr marL="742950" lvl="1" indent="-285750">
              <a:buFont typeface="Arial" panose="020B0604020202020204" pitchFamily="34" charset="0"/>
              <a:buChar char="•"/>
            </a:pPr>
            <a:r>
              <a:rPr lang="en-US" sz="2400" dirty="0"/>
              <a:t>Meetings are recorded and posted to YouTube </a:t>
            </a:r>
          </a:p>
          <a:p>
            <a:pPr marL="1200150" lvl="2" indent="-285750">
              <a:buFont typeface="Arial" panose="020B0604020202020204" pitchFamily="34" charset="0"/>
              <a:buChar char="•"/>
            </a:pPr>
            <a:r>
              <a:rPr lang="en-US" sz="2400" dirty="0"/>
              <a:t>Playlist: </a:t>
            </a:r>
            <a:r>
              <a:rPr lang="en-US" sz="2400" dirty="0">
                <a:hlinkClick r:id="rId4"/>
              </a:rPr>
              <a:t>https://www.youtube.com/playlist?list=PL69nYSiGNLP1tBA0W8zEe6UwPsabGQk-j</a:t>
            </a:r>
            <a:r>
              <a:rPr lang="en-US" sz="2400" dirty="0"/>
              <a:t> </a:t>
            </a:r>
          </a:p>
          <a:p>
            <a:pPr marL="285750" indent="-285750">
              <a:buFont typeface="Arial" panose="020B0604020202020204" pitchFamily="34" charset="0"/>
              <a:buChar char="•"/>
            </a:pPr>
            <a:r>
              <a:rPr lang="en-US" sz="2400" dirty="0" err="1"/>
              <a:t>Github</a:t>
            </a:r>
            <a:r>
              <a:rPr lang="en-US" sz="2400" dirty="0"/>
              <a:t> </a:t>
            </a:r>
            <a:r>
              <a:rPr lang="en-US" sz="2400" dirty="0">
                <a:hlinkClick r:id="rId5"/>
              </a:rPr>
              <a:t>https://github.com/kubernetes-sigs/multi-tenancy/</a:t>
            </a:r>
            <a:r>
              <a:rPr lang="en-US" sz="2400" dirty="0"/>
              <a:t> </a:t>
            </a:r>
          </a:p>
        </p:txBody>
      </p:sp>
    </p:spTree>
    <p:extLst>
      <p:ext uri="{BB962C8B-B14F-4D97-AF65-F5344CB8AC3E}">
        <p14:creationId xmlns:p14="http://schemas.microsoft.com/office/powerpoint/2010/main" val="27098992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95197-DB35-3647-97A1-5CA71C39D12C}"/>
              </a:ext>
            </a:extLst>
          </p:cNvPr>
          <p:cNvSpPr>
            <a:spLocks noGrp="1"/>
          </p:cNvSpPr>
          <p:nvPr>
            <p:ph type="title"/>
          </p:nvPr>
        </p:nvSpPr>
        <p:spPr>
          <a:xfrm>
            <a:off x="617838" y="0"/>
            <a:ext cx="7648832" cy="1470454"/>
          </a:xfrm>
        </p:spPr>
        <p:txBody>
          <a:bodyPr/>
          <a:lstStyle/>
          <a:p>
            <a:r>
              <a:rPr lang="en-US" b="1" dirty="0">
                <a:solidFill>
                  <a:schemeClr val="bg1"/>
                </a:solidFill>
                <a:latin typeface="Arial" panose="020B0604020202020204" pitchFamily="34" charset="0"/>
                <a:cs typeface="Arial" panose="020B0604020202020204" pitchFamily="34" charset="0"/>
              </a:rPr>
              <a:t>Why Multi-tenancy?</a:t>
            </a:r>
          </a:p>
        </p:txBody>
      </p:sp>
      <p:sp>
        <p:nvSpPr>
          <p:cNvPr id="3" name="TextBox 2">
            <a:extLst>
              <a:ext uri="{FF2B5EF4-FFF2-40B4-BE49-F238E27FC236}">
                <a16:creationId xmlns:a16="http://schemas.microsoft.com/office/drawing/2014/main" id="{DFF84A4D-96B1-7B45-B26C-105C7154CD45}"/>
              </a:ext>
            </a:extLst>
          </p:cNvPr>
          <p:cNvSpPr txBox="1"/>
          <p:nvPr/>
        </p:nvSpPr>
        <p:spPr>
          <a:xfrm>
            <a:off x="617838" y="1317708"/>
            <a:ext cx="10527956" cy="5632311"/>
          </a:xfrm>
          <a:prstGeom prst="rect">
            <a:avLst/>
          </a:prstGeom>
          <a:noFill/>
        </p:spPr>
        <p:txBody>
          <a:bodyPr wrap="square" rtlCol="0">
            <a:spAutoFit/>
          </a:bodyPr>
          <a:lstStyle/>
          <a:p>
            <a:pPr marL="285750" indent="-285750" fontAlgn="base">
              <a:buFont typeface="Arial" panose="020B0604020202020204" pitchFamily="34" charset="0"/>
              <a:buChar char="•"/>
            </a:pPr>
            <a:r>
              <a:rPr lang="en-US" sz="2400" dirty="0"/>
              <a:t>People want to share Kubernetes clusters </a:t>
            </a:r>
          </a:p>
          <a:p>
            <a:pPr marL="742950" lvl="1" indent="-285750" fontAlgn="base">
              <a:buFont typeface="Arial" panose="020B0604020202020204" pitchFamily="34" charset="0"/>
              <a:buChar char="•"/>
            </a:pPr>
            <a:r>
              <a:rPr lang="en-US" sz="2400" dirty="0"/>
              <a:t>Multiple users </a:t>
            </a:r>
          </a:p>
          <a:p>
            <a:pPr marL="742950" lvl="1" indent="-285750" fontAlgn="base">
              <a:buFont typeface="Arial" panose="020B0604020202020204" pitchFamily="34" charset="0"/>
              <a:buChar char="•"/>
            </a:pPr>
            <a:r>
              <a:rPr lang="en-US" sz="2400" dirty="0"/>
              <a:t>Multiple applications </a:t>
            </a:r>
          </a:p>
          <a:p>
            <a:pPr marL="742950" lvl="1" indent="-285750" fontAlgn="base">
              <a:buFont typeface="Arial" panose="020B0604020202020204" pitchFamily="34" charset="0"/>
              <a:buChar char="•"/>
            </a:pPr>
            <a:r>
              <a:rPr lang="en-US" sz="2400" dirty="0"/>
              <a:t>Multiple teams</a:t>
            </a:r>
          </a:p>
          <a:p>
            <a:pPr marL="742950" lvl="1" indent="-285750" fontAlgn="base">
              <a:buFont typeface="Arial" panose="020B0604020202020204" pitchFamily="34" charset="0"/>
              <a:buChar char="•"/>
            </a:pPr>
            <a:r>
              <a:rPr lang="en-US" sz="2400" dirty="0"/>
              <a:t>Multiple customers </a:t>
            </a:r>
          </a:p>
          <a:p>
            <a:pPr marL="285750" indent="-285750" fontAlgn="base">
              <a:buFont typeface="Arial" panose="020B0604020202020204" pitchFamily="34" charset="0"/>
              <a:buChar char="•"/>
            </a:pPr>
            <a:r>
              <a:rPr lang="en-US" sz="2400" dirty="0"/>
              <a:t>Reduced cluster sprawl, improved resource utilization </a:t>
            </a:r>
          </a:p>
          <a:p>
            <a:pPr marL="285750" indent="-285750" fontAlgn="base">
              <a:buFont typeface="Arial" panose="020B0604020202020204" pitchFamily="34" charset="0"/>
              <a:buChar char="•"/>
            </a:pPr>
            <a:r>
              <a:rPr lang="en-US" sz="2400" dirty="0"/>
              <a:t>We love </a:t>
            </a:r>
            <a:r>
              <a:rPr lang="en-US" sz="2400" dirty="0" err="1"/>
              <a:t>clusterAPI</a:t>
            </a:r>
            <a:r>
              <a:rPr lang="en-US" sz="2400" dirty="0"/>
              <a:t>, federation, ephemeral clusters – those all have great applications – but users and enterprises still have a need and a desire for multitenancy</a:t>
            </a:r>
          </a:p>
          <a:p>
            <a:endParaRPr lang="en-US" sz="2400" dirty="0"/>
          </a:p>
          <a:p>
            <a:r>
              <a:rPr lang="en-US" sz="2400" dirty="0"/>
              <a:t>Read more at “Kubernetes Multi-Tenancy Proposal: Project Plan,” by Tasha Drew, VMware (@</a:t>
            </a:r>
            <a:r>
              <a:rPr lang="en-US" sz="2400" dirty="0" err="1"/>
              <a:t>tasha</a:t>
            </a:r>
            <a:r>
              <a:rPr lang="en-US" sz="2400" dirty="0"/>
              <a:t> on slack and @</a:t>
            </a:r>
            <a:r>
              <a:rPr lang="en-US" sz="2400" dirty="0" err="1"/>
              <a:t>tashimi</a:t>
            </a:r>
            <a:r>
              <a:rPr lang="en-US" sz="2400" dirty="0"/>
              <a:t> on </a:t>
            </a:r>
            <a:r>
              <a:rPr lang="en-US" sz="2400" dirty="0" err="1"/>
              <a:t>github</a:t>
            </a:r>
            <a:r>
              <a:rPr lang="en-US" sz="2400" dirty="0"/>
              <a:t>) </a:t>
            </a:r>
          </a:p>
          <a:p>
            <a:r>
              <a:rPr lang="en-US" sz="2400" dirty="0"/>
              <a:t>Presented to the Multitenancy Working Group April 2019</a:t>
            </a:r>
          </a:p>
          <a:p>
            <a:r>
              <a:rPr lang="en-US" sz="2400" dirty="0">
                <a:hlinkClick r:id="rId3"/>
              </a:rPr>
              <a:t>https://docs.google.com/document/d/1U8RQQmTUjxgMZY05HG2f7b3KsB94BhK4Ko6aWbLNXcc/edit#heading=h.usecunpmfu3a</a:t>
            </a:r>
            <a:r>
              <a:rPr lang="en-US" sz="2400" dirty="0"/>
              <a:t> </a:t>
            </a:r>
          </a:p>
        </p:txBody>
      </p:sp>
    </p:spTree>
    <p:extLst>
      <p:ext uri="{BB962C8B-B14F-4D97-AF65-F5344CB8AC3E}">
        <p14:creationId xmlns:p14="http://schemas.microsoft.com/office/powerpoint/2010/main" val="33860722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95197-DB35-3647-97A1-5CA71C39D12C}"/>
              </a:ext>
            </a:extLst>
          </p:cNvPr>
          <p:cNvSpPr>
            <a:spLocks noGrp="1"/>
          </p:cNvSpPr>
          <p:nvPr>
            <p:ph type="title"/>
          </p:nvPr>
        </p:nvSpPr>
        <p:spPr>
          <a:xfrm>
            <a:off x="617838" y="0"/>
            <a:ext cx="7648832" cy="1470454"/>
          </a:xfrm>
        </p:spPr>
        <p:txBody>
          <a:bodyPr/>
          <a:lstStyle/>
          <a:p>
            <a:r>
              <a:rPr lang="en-US" b="1" dirty="0">
                <a:solidFill>
                  <a:schemeClr val="bg1"/>
                </a:solidFill>
                <a:latin typeface="Arial" panose="020B0604020202020204" pitchFamily="34" charset="0"/>
                <a:cs typeface="Arial" panose="020B0604020202020204" pitchFamily="34" charset="0"/>
              </a:rPr>
              <a:t>Tenancy</a:t>
            </a:r>
          </a:p>
        </p:txBody>
      </p:sp>
      <p:sp>
        <p:nvSpPr>
          <p:cNvPr id="3" name="TextBox 2">
            <a:extLst>
              <a:ext uri="{FF2B5EF4-FFF2-40B4-BE49-F238E27FC236}">
                <a16:creationId xmlns:a16="http://schemas.microsoft.com/office/drawing/2014/main" id="{DFF84A4D-96B1-7B45-B26C-105C7154CD45}"/>
              </a:ext>
            </a:extLst>
          </p:cNvPr>
          <p:cNvSpPr txBox="1"/>
          <p:nvPr/>
        </p:nvSpPr>
        <p:spPr>
          <a:xfrm>
            <a:off x="617838" y="1317708"/>
            <a:ext cx="10527956" cy="6001643"/>
          </a:xfrm>
          <a:prstGeom prst="rect">
            <a:avLst/>
          </a:prstGeom>
          <a:noFill/>
        </p:spPr>
        <p:txBody>
          <a:bodyPr wrap="square" rtlCol="0">
            <a:spAutoFit/>
          </a:bodyPr>
          <a:lstStyle/>
          <a:p>
            <a:pPr marL="285750" indent="-285750" fontAlgn="base">
              <a:buFont typeface="Arial" panose="020B0604020202020204" pitchFamily="34" charset="0"/>
              <a:buChar char="•"/>
            </a:pPr>
            <a:r>
              <a:rPr lang="en-US" sz="2400" dirty="0"/>
              <a:t>A tenant represents a group of Kubernetes users</a:t>
            </a:r>
          </a:p>
          <a:p>
            <a:pPr marL="285750" indent="-285750" fontAlgn="base">
              <a:buFont typeface="Arial" panose="020B0604020202020204" pitchFamily="34" charset="0"/>
              <a:buChar char="•"/>
            </a:pPr>
            <a:r>
              <a:rPr lang="en-US" sz="2400" dirty="0"/>
              <a:t>A tenant has certain accessibility to a group of resources in a Kubernetes cluster</a:t>
            </a:r>
          </a:p>
          <a:p>
            <a:pPr marL="285750" indent="-285750" fontAlgn="base">
              <a:buFont typeface="Arial" panose="020B0604020202020204" pitchFamily="34" charset="0"/>
              <a:buChar char="•"/>
            </a:pPr>
            <a:r>
              <a:rPr lang="en-US" sz="2400" dirty="0"/>
              <a:t>A tenant can manage accessibility of the group of resources for sub-groups of users, limited by the accessibility granted to the tenant</a:t>
            </a:r>
          </a:p>
          <a:p>
            <a:pPr marL="285750" indent="-285750" fontAlgn="base">
              <a:buFont typeface="Arial" panose="020B0604020202020204" pitchFamily="34" charset="0"/>
              <a:buChar char="•"/>
            </a:pPr>
            <a:r>
              <a:rPr lang="en-US" sz="2400" dirty="0"/>
              <a:t>A tenant can be allocated quota to consume resources in a Kubernetes cluster</a:t>
            </a:r>
          </a:p>
          <a:p>
            <a:pPr marL="285750" indent="-285750" fontAlgn="base">
              <a:buFont typeface="Arial" panose="020B0604020202020204" pitchFamily="34" charset="0"/>
              <a:buChar char="•"/>
            </a:pPr>
            <a:r>
              <a:rPr lang="en-US" sz="2400" dirty="0"/>
              <a:t>A Kubernetes cluster is shared by one or more tenants who are either isolated or not isolated.</a:t>
            </a:r>
          </a:p>
          <a:p>
            <a:pPr marL="285750" indent="-285750">
              <a:buFont typeface="Arial" panose="020B0604020202020204" pitchFamily="34" charset="0"/>
              <a:buChar char="•"/>
            </a:pPr>
            <a:r>
              <a:rPr lang="en-US" sz="2400" dirty="0"/>
              <a:t>In a Kubernetes cluster, a tenant is an entity representing a group of resources with defined accessibility and quota.</a:t>
            </a:r>
          </a:p>
          <a:p>
            <a:endParaRPr lang="en-US" sz="2400" dirty="0"/>
          </a:p>
          <a:p>
            <a:r>
              <a:rPr lang="en-US" sz="2400" dirty="0"/>
              <a:t>Read more at “Tenant Concept in Kubernetes,” by </a:t>
            </a:r>
            <a:r>
              <a:rPr lang="en-US" sz="2400" dirty="0" err="1"/>
              <a:t>Yisui</a:t>
            </a:r>
            <a:r>
              <a:rPr lang="en-US" sz="2400" dirty="0"/>
              <a:t> Hu, Google (@</a:t>
            </a:r>
            <a:r>
              <a:rPr lang="en-US" sz="2400" dirty="0" err="1"/>
              <a:t>easeway</a:t>
            </a:r>
            <a:r>
              <a:rPr lang="en-US" sz="2400" dirty="0"/>
              <a:t> on slack and </a:t>
            </a:r>
            <a:r>
              <a:rPr lang="en-US" sz="2400" dirty="0" err="1"/>
              <a:t>github</a:t>
            </a:r>
            <a:r>
              <a:rPr lang="en-US" sz="2400" dirty="0"/>
              <a:t>) </a:t>
            </a:r>
          </a:p>
          <a:p>
            <a:r>
              <a:rPr lang="en-US" sz="2400" dirty="0"/>
              <a:t>Presented to the Multitenancy Working Group May 2019</a:t>
            </a:r>
          </a:p>
          <a:p>
            <a:r>
              <a:rPr lang="en-US" sz="2400" dirty="0">
                <a:hlinkClick r:id="rId3"/>
              </a:rPr>
              <a:t>https://docs.google.com/document/d/1ddx7UAEPKFPldBh_diksYO4WZXSHDUhm-e6hyNNGYVU/edit#</a:t>
            </a:r>
            <a:r>
              <a:rPr lang="en-US" sz="2400" dirty="0"/>
              <a:t> </a:t>
            </a:r>
          </a:p>
          <a:p>
            <a:pPr marL="285750"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35132557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95197-DB35-3647-97A1-5CA71C39D12C}"/>
              </a:ext>
            </a:extLst>
          </p:cNvPr>
          <p:cNvSpPr>
            <a:spLocks noGrp="1"/>
          </p:cNvSpPr>
          <p:nvPr>
            <p:ph type="title"/>
          </p:nvPr>
        </p:nvSpPr>
        <p:spPr>
          <a:xfrm>
            <a:off x="617838" y="0"/>
            <a:ext cx="7648832" cy="1470454"/>
          </a:xfrm>
        </p:spPr>
        <p:txBody>
          <a:bodyPr/>
          <a:lstStyle/>
          <a:p>
            <a:r>
              <a:rPr lang="en-US" b="1" dirty="0">
                <a:solidFill>
                  <a:schemeClr val="bg1"/>
                </a:solidFill>
                <a:latin typeface="Arial" panose="020B0604020202020204" pitchFamily="34" charset="0"/>
                <a:cs typeface="Arial" panose="020B0604020202020204" pitchFamily="34" charset="0"/>
              </a:rPr>
              <a:t>Different Tenancy Models</a:t>
            </a:r>
          </a:p>
        </p:txBody>
      </p:sp>
      <p:sp>
        <p:nvSpPr>
          <p:cNvPr id="3" name="TextBox 2">
            <a:extLst>
              <a:ext uri="{FF2B5EF4-FFF2-40B4-BE49-F238E27FC236}">
                <a16:creationId xmlns:a16="http://schemas.microsoft.com/office/drawing/2014/main" id="{DFF84A4D-96B1-7B45-B26C-105C7154CD45}"/>
              </a:ext>
            </a:extLst>
          </p:cNvPr>
          <p:cNvSpPr txBox="1"/>
          <p:nvPr/>
        </p:nvSpPr>
        <p:spPr>
          <a:xfrm>
            <a:off x="617838" y="1317708"/>
            <a:ext cx="10527956" cy="4524315"/>
          </a:xfrm>
          <a:prstGeom prst="rect">
            <a:avLst/>
          </a:prstGeom>
          <a:noFill/>
        </p:spPr>
        <p:txBody>
          <a:bodyPr wrap="square" rtlCol="0">
            <a:spAutoFit/>
          </a:bodyPr>
          <a:lstStyle/>
          <a:p>
            <a:r>
              <a:rPr lang="en-US" sz="2400" b="1" dirty="0"/>
              <a:t>Soft Multitenancy </a:t>
            </a:r>
          </a:p>
          <a:p>
            <a:pPr marL="342900" indent="-342900">
              <a:buFont typeface="Arial" panose="020B0604020202020204" pitchFamily="34" charset="0"/>
              <a:buChar char="•"/>
            </a:pPr>
            <a:r>
              <a:rPr lang="en-US" sz="2400" dirty="0"/>
              <a:t>Soft multitenancy is the model of multitenancy in which users of a shared cluster are trusted to have an incentive to behave as good actors on the system. Tenants should not have access to anything from other tenants, but it could be acceptable to share the Kubernetes’ API, for example.</a:t>
            </a:r>
          </a:p>
          <a:p>
            <a:r>
              <a:rPr lang="en-US" sz="2400" b="1" dirty="0"/>
              <a:t>Hard Multitenancy</a:t>
            </a:r>
          </a:p>
          <a:p>
            <a:pPr marL="342900" indent="-342900">
              <a:buFont typeface="Arial" panose="020B0604020202020204" pitchFamily="34" charset="0"/>
              <a:buChar char="•"/>
            </a:pPr>
            <a:r>
              <a:rPr lang="en-US" sz="2400" dirty="0"/>
              <a:t>Hard multitenancy is the model of multitenancy in which there is zero trust between users of a shared cluster to behave as good actors on the system. Tenants should not have access to anything from other tenants, except for the Kubernetes’ API, which must be protected but should still be accessible to allow tenant users’ to run their own controllers/operators and take other actions on objects within their namespaces. </a:t>
            </a:r>
            <a:endParaRPr lang="en-US" sz="2400" dirty="0">
              <a:effectLst/>
            </a:endParaRPr>
          </a:p>
        </p:txBody>
      </p:sp>
    </p:spTree>
    <p:extLst>
      <p:ext uri="{BB962C8B-B14F-4D97-AF65-F5344CB8AC3E}">
        <p14:creationId xmlns:p14="http://schemas.microsoft.com/office/powerpoint/2010/main" val="19510784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95197-DB35-3647-97A1-5CA71C39D12C}"/>
              </a:ext>
            </a:extLst>
          </p:cNvPr>
          <p:cNvSpPr>
            <a:spLocks noGrp="1"/>
          </p:cNvSpPr>
          <p:nvPr>
            <p:ph type="title"/>
          </p:nvPr>
        </p:nvSpPr>
        <p:spPr/>
        <p:txBody>
          <a:bodyPr/>
          <a:lstStyle/>
          <a:p>
            <a:r>
              <a:rPr lang="en-US" b="1" dirty="0">
                <a:solidFill>
                  <a:schemeClr val="bg1"/>
                </a:solidFill>
                <a:latin typeface="Arial" panose="020B0604020202020204" pitchFamily="34" charset="0"/>
                <a:cs typeface="Arial" panose="020B0604020202020204" pitchFamily="34" charset="0"/>
              </a:rPr>
              <a:t>What are we working on? </a:t>
            </a:r>
          </a:p>
        </p:txBody>
      </p:sp>
      <p:sp>
        <p:nvSpPr>
          <p:cNvPr id="3" name="TextBox 2">
            <a:extLst>
              <a:ext uri="{FF2B5EF4-FFF2-40B4-BE49-F238E27FC236}">
                <a16:creationId xmlns:a16="http://schemas.microsoft.com/office/drawing/2014/main" id="{09A90B93-20BD-6945-8FD6-6A067C1A0A9F}"/>
              </a:ext>
            </a:extLst>
          </p:cNvPr>
          <p:cNvSpPr txBox="1"/>
          <p:nvPr/>
        </p:nvSpPr>
        <p:spPr>
          <a:xfrm>
            <a:off x="617838" y="1317708"/>
            <a:ext cx="10527956" cy="5262979"/>
          </a:xfrm>
          <a:prstGeom prst="rect">
            <a:avLst/>
          </a:prstGeom>
          <a:noFill/>
        </p:spPr>
        <p:txBody>
          <a:bodyPr wrap="square" rtlCol="0">
            <a:spAutoFit/>
          </a:bodyPr>
          <a:lstStyle/>
          <a:p>
            <a:pPr marL="285750" indent="-285750">
              <a:buFont typeface="Arial" panose="020B0604020202020204" pitchFamily="34" charset="0"/>
              <a:buChar char="•"/>
            </a:pPr>
            <a:r>
              <a:rPr lang="en-US" sz="2400" dirty="0"/>
              <a:t>Slack </a:t>
            </a:r>
          </a:p>
          <a:p>
            <a:pPr marL="742950" lvl="1" indent="-285750">
              <a:buFont typeface="Arial" panose="020B0604020202020204" pitchFamily="34" charset="0"/>
              <a:buChar char="•"/>
            </a:pPr>
            <a:r>
              <a:rPr lang="en-US" sz="2400" dirty="0"/>
              <a:t>Kubernetes Slack, #</a:t>
            </a:r>
            <a:r>
              <a:rPr lang="en-US" sz="2400" dirty="0" err="1"/>
              <a:t>wg</a:t>
            </a:r>
            <a:r>
              <a:rPr lang="en-US" sz="2400" dirty="0"/>
              <a:t>-multitenancy </a:t>
            </a:r>
          </a:p>
          <a:p>
            <a:pPr marL="742950" lvl="1" indent="-285750">
              <a:buFont typeface="Arial" panose="020B0604020202020204" pitchFamily="34" charset="0"/>
              <a:buChar char="•"/>
            </a:pPr>
            <a:r>
              <a:rPr lang="en-US" sz="2400" dirty="0"/>
              <a:t>Join at </a:t>
            </a:r>
            <a:r>
              <a:rPr lang="en-US" sz="2400" dirty="0">
                <a:hlinkClick r:id="rId2"/>
              </a:rPr>
              <a:t>https://slack.k8s.io/</a:t>
            </a:r>
            <a:r>
              <a:rPr lang="en-US" sz="2400" dirty="0"/>
              <a:t> </a:t>
            </a:r>
          </a:p>
          <a:p>
            <a:pPr marL="285750" indent="-285750">
              <a:buFont typeface="Arial" panose="020B0604020202020204" pitchFamily="34" charset="0"/>
              <a:buChar char="•"/>
            </a:pPr>
            <a:r>
              <a:rPr lang="en-US" sz="2400" dirty="0"/>
              <a:t>Google groups </a:t>
            </a:r>
          </a:p>
          <a:p>
            <a:pPr marL="742950" lvl="1" indent="-285750">
              <a:buFont typeface="Arial" panose="020B0604020202020204" pitchFamily="34" charset="0"/>
              <a:buChar char="•"/>
            </a:pPr>
            <a:r>
              <a:rPr lang="en-US" sz="2400" dirty="0">
                <a:hlinkClick r:id="rId3"/>
              </a:rPr>
              <a:t>https://groups.google.com/forum/#!forum/kubernetes-wg-multitenancy</a:t>
            </a:r>
            <a:r>
              <a:rPr lang="en-US" sz="2400" dirty="0"/>
              <a:t> </a:t>
            </a:r>
          </a:p>
          <a:p>
            <a:pPr marL="742950" lvl="1" indent="-285750">
              <a:buFont typeface="Arial" panose="020B0604020202020204" pitchFamily="34" charset="0"/>
              <a:buChar char="•"/>
            </a:pPr>
            <a:r>
              <a:rPr lang="en-US" sz="2400" dirty="0"/>
              <a:t>Join the mailing list here for automatically receiving calendar invites and meeting notes </a:t>
            </a:r>
          </a:p>
          <a:p>
            <a:pPr marL="285750" indent="-285750">
              <a:buFont typeface="Arial" panose="020B0604020202020204" pitchFamily="34" charset="0"/>
              <a:buChar char="•"/>
            </a:pPr>
            <a:r>
              <a:rPr lang="en-US" sz="2400" dirty="0"/>
              <a:t>Bi-weekly meeting (join google group for invite) </a:t>
            </a:r>
          </a:p>
          <a:p>
            <a:pPr marL="742950" lvl="1" indent="-285750">
              <a:buFont typeface="Arial" panose="020B0604020202020204" pitchFamily="34" charset="0"/>
              <a:buChar char="•"/>
            </a:pPr>
            <a:r>
              <a:rPr lang="en-US" sz="2400" dirty="0"/>
              <a:t>Tuesday 11am Pacific Time </a:t>
            </a:r>
          </a:p>
          <a:p>
            <a:pPr marL="742950" lvl="1" indent="-285750">
              <a:buFont typeface="Arial" panose="020B0604020202020204" pitchFamily="34" charset="0"/>
              <a:buChar char="•"/>
            </a:pPr>
            <a:r>
              <a:rPr lang="en-US" sz="2400" dirty="0"/>
              <a:t>Meetings are recorded and posted to YouTube </a:t>
            </a:r>
          </a:p>
          <a:p>
            <a:pPr marL="1200150" lvl="2" indent="-285750">
              <a:buFont typeface="Arial" panose="020B0604020202020204" pitchFamily="34" charset="0"/>
              <a:buChar char="•"/>
            </a:pPr>
            <a:r>
              <a:rPr lang="en-US" sz="2400" dirty="0"/>
              <a:t>Playlist: </a:t>
            </a:r>
            <a:r>
              <a:rPr lang="en-US" sz="2400" dirty="0">
                <a:hlinkClick r:id="rId4"/>
              </a:rPr>
              <a:t>https://www.youtube.com/playlist?list=PL69nYSiGNLP1tBA0W8zEe6UwPsabGQk-j</a:t>
            </a:r>
            <a:r>
              <a:rPr lang="en-US" sz="2400" dirty="0"/>
              <a:t> </a:t>
            </a:r>
          </a:p>
          <a:p>
            <a:pPr marL="285750" indent="-285750">
              <a:buFont typeface="Arial" panose="020B0604020202020204" pitchFamily="34" charset="0"/>
              <a:buChar char="•"/>
            </a:pPr>
            <a:r>
              <a:rPr lang="en-US" sz="2400" dirty="0" err="1"/>
              <a:t>Github</a:t>
            </a:r>
            <a:r>
              <a:rPr lang="en-US" sz="2400" dirty="0"/>
              <a:t> </a:t>
            </a:r>
            <a:r>
              <a:rPr lang="en-US" sz="2400" dirty="0">
                <a:hlinkClick r:id="rId5"/>
              </a:rPr>
              <a:t>https://github.com/kubernetes-sigs/multi-tenancy/</a:t>
            </a:r>
            <a:r>
              <a:rPr lang="en-US" sz="2400" dirty="0"/>
              <a:t> </a:t>
            </a:r>
          </a:p>
        </p:txBody>
      </p:sp>
    </p:spTree>
    <p:extLst>
      <p:ext uri="{BB962C8B-B14F-4D97-AF65-F5344CB8AC3E}">
        <p14:creationId xmlns:p14="http://schemas.microsoft.com/office/powerpoint/2010/main" val="34255532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95197-DB35-3647-97A1-5CA71C39D12C}"/>
              </a:ext>
            </a:extLst>
          </p:cNvPr>
          <p:cNvSpPr>
            <a:spLocks noGrp="1"/>
          </p:cNvSpPr>
          <p:nvPr>
            <p:ph type="title"/>
          </p:nvPr>
        </p:nvSpPr>
        <p:spPr/>
        <p:txBody>
          <a:bodyPr/>
          <a:lstStyle/>
          <a:p>
            <a:r>
              <a:rPr lang="en-US" b="1" dirty="0">
                <a:solidFill>
                  <a:schemeClr val="bg1"/>
                </a:solidFill>
                <a:latin typeface="Arial" panose="020B0604020202020204" pitchFamily="34" charset="0"/>
                <a:cs typeface="Arial" panose="020B0604020202020204" pitchFamily="34" charset="0"/>
              </a:rPr>
              <a:t>How to get involved </a:t>
            </a:r>
          </a:p>
        </p:txBody>
      </p:sp>
      <p:sp>
        <p:nvSpPr>
          <p:cNvPr id="5" name="TextBox 4">
            <a:extLst>
              <a:ext uri="{FF2B5EF4-FFF2-40B4-BE49-F238E27FC236}">
                <a16:creationId xmlns:a16="http://schemas.microsoft.com/office/drawing/2014/main" id="{6F4A9DD8-BECB-D946-96EB-2008F17CDFD5}"/>
              </a:ext>
            </a:extLst>
          </p:cNvPr>
          <p:cNvSpPr txBox="1"/>
          <p:nvPr/>
        </p:nvSpPr>
        <p:spPr>
          <a:xfrm>
            <a:off x="617838" y="1317708"/>
            <a:ext cx="10527956" cy="2308324"/>
          </a:xfrm>
          <a:prstGeom prst="rect">
            <a:avLst/>
          </a:prstGeom>
          <a:noFill/>
        </p:spPr>
        <p:txBody>
          <a:bodyPr wrap="square" rtlCol="0">
            <a:spAutoFit/>
          </a:bodyPr>
          <a:lstStyle/>
          <a:p>
            <a:pPr marL="285750" indent="-285750">
              <a:buFont typeface="Arial" panose="020B0604020202020204" pitchFamily="34" charset="0"/>
              <a:buChar char="•"/>
            </a:pPr>
            <a:r>
              <a:rPr lang="en-US" sz="2400" dirty="0" err="1"/>
              <a:t>Github</a:t>
            </a:r>
            <a:r>
              <a:rPr lang="en-US" sz="2400" dirty="0"/>
              <a:t> </a:t>
            </a:r>
            <a:r>
              <a:rPr lang="en-US" sz="2400" dirty="0">
                <a:hlinkClick r:id="rId2"/>
              </a:rPr>
              <a:t>https://github.com/kubernetes-sigs/multi-tenancy/</a:t>
            </a:r>
            <a:endParaRPr lang="en-US" sz="2400" dirty="0"/>
          </a:p>
          <a:p>
            <a:pPr marL="742950" lvl="1" indent="-285750">
              <a:buFont typeface="Arial" panose="020B0604020202020204" pitchFamily="34" charset="0"/>
              <a:buChar char="•"/>
            </a:pPr>
            <a:r>
              <a:rPr lang="en-US" sz="2400" dirty="0"/>
              <a:t> Check out our project boards and see if there’s an issue you can contribute to! </a:t>
            </a:r>
          </a:p>
          <a:p>
            <a:pPr marL="285750" indent="-285750">
              <a:buFont typeface="Arial" panose="020B0604020202020204" pitchFamily="34" charset="0"/>
              <a:buChar char="•"/>
            </a:pPr>
            <a:r>
              <a:rPr lang="en-US" sz="2400" dirty="0"/>
              <a:t>Read the docs, provide feedback</a:t>
            </a:r>
          </a:p>
          <a:p>
            <a:pPr marL="742950" lvl="1" indent="-285750">
              <a:buFont typeface="Arial" panose="020B0604020202020204" pitchFamily="34" charset="0"/>
              <a:buChar char="•"/>
            </a:pPr>
            <a:r>
              <a:rPr lang="en-US" sz="2400" dirty="0"/>
              <a:t>We are looking for new user stories </a:t>
            </a:r>
          </a:p>
          <a:p>
            <a:pPr marL="742950" lvl="1" indent="-285750">
              <a:buFont typeface="Arial" panose="020B0604020202020204" pitchFamily="34" charset="0"/>
              <a:buChar char="•"/>
            </a:pPr>
            <a:r>
              <a:rPr lang="en-US" sz="2400" dirty="0"/>
              <a:t>We are looking for new use cases </a:t>
            </a:r>
          </a:p>
        </p:txBody>
      </p:sp>
      <p:graphicFrame>
        <p:nvGraphicFramePr>
          <p:cNvPr id="6" name="Table 5">
            <a:extLst>
              <a:ext uri="{FF2B5EF4-FFF2-40B4-BE49-F238E27FC236}">
                <a16:creationId xmlns:a16="http://schemas.microsoft.com/office/drawing/2014/main" id="{8585AB60-2004-6E4C-8039-F3CBE281F39C}"/>
              </a:ext>
            </a:extLst>
          </p:cNvPr>
          <p:cNvGraphicFramePr>
            <a:graphicFrameLocks noGrp="1"/>
          </p:cNvGraphicFramePr>
          <p:nvPr>
            <p:extLst>
              <p:ext uri="{D42A27DB-BD31-4B8C-83A1-F6EECF244321}">
                <p14:modId xmlns:p14="http://schemas.microsoft.com/office/powerpoint/2010/main" val="3069297983"/>
              </p:ext>
            </p:extLst>
          </p:nvPr>
        </p:nvGraphicFramePr>
        <p:xfrm>
          <a:off x="1016842" y="3748769"/>
          <a:ext cx="9729948" cy="2733040"/>
        </p:xfrm>
        <a:graphic>
          <a:graphicData uri="http://schemas.openxmlformats.org/drawingml/2006/table">
            <a:tbl>
              <a:tblPr/>
              <a:tblGrid>
                <a:gridCol w="2432487">
                  <a:extLst>
                    <a:ext uri="{9D8B030D-6E8A-4147-A177-3AD203B41FA5}">
                      <a16:colId xmlns:a16="http://schemas.microsoft.com/office/drawing/2014/main" val="2104893240"/>
                    </a:ext>
                  </a:extLst>
                </a:gridCol>
                <a:gridCol w="2432487">
                  <a:extLst>
                    <a:ext uri="{9D8B030D-6E8A-4147-A177-3AD203B41FA5}">
                      <a16:colId xmlns:a16="http://schemas.microsoft.com/office/drawing/2014/main" val="4092752693"/>
                    </a:ext>
                  </a:extLst>
                </a:gridCol>
                <a:gridCol w="2432487">
                  <a:extLst>
                    <a:ext uri="{9D8B030D-6E8A-4147-A177-3AD203B41FA5}">
                      <a16:colId xmlns:a16="http://schemas.microsoft.com/office/drawing/2014/main" val="3242632691"/>
                    </a:ext>
                  </a:extLst>
                </a:gridCol>
                <a:gridCol w="2432487">
                  <a:extLst>
                    <a:ext uri="{9D8B030D-6E8A-4147-A177-3AD203B41FA5}">
                      <a16:colId xmlns:a16="http://schemas.microsoft.com/office/drawing/2014/main" val="4256746126"/>
                    </a:ext>
                  </a:extLst>
                </a:gridCol>
              </a:tblGrid>
              <a:tr h="0">
                <a:tc>
                  <a:txBody>
                    <a:bodyPr/>
                    <a:lstStyle/>
                    <a:p>
                      <a:pPr rtl="0" fontAlgn="t">
                        <a:spcBef>
                          <a:spcPts val="1600"/>
                        </a:spcBef>
                        <a:spcAft>
                          <a:spcPts val="400"/>
                        </a:spcAft>
                      </a:pPr>
                      <a:r>
                        <a:rPr lang="en-US" sz="1400" b="0" i="0" u="none" strike="noStrike">
                          <a:solidFill>
                            <a:srgbClr val="434343"/>
                          </a:solidFill>
                          <a:effectLst/>
                          <a:latin typeface="Arial" panose="020B0604020202020204" pitchFamily="34" charset="0"/>
                        </a:rPr>
                        <a:t>Epic</a:t>
                      </a:r>
                      <a:endParaRPr lang="en-US" b="1">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4C2F4"/>
                    </a:solidFill>
                  </a:tcPr>
                </a:tc>
                <a:tc>
                  <a:txBody>
                    <a:bodyPr/>
                    <a:lstStyle/>
                    <a:p>
                      <a:pPr rtl="0" fontAlgn="t">
                        <a:spcBef>
                          <a:spcPts val="1600"/>
                        </a:spcBef>
                        <a:spcAft>
                          <a:spcPts val="400"/>
                        </a:spcAft>
                      </a:pPr>
                      <a:r>
                        <a:rPr lang="en-US" sz="1400" b="0" i="0" u="none" strike="noStrike">
                          <a:solidFill>
                            <a:srgbClr val="434343"/>
                          </a:solidFill>
                          <a:effectLst/>
                          <a:latin typeface="Arial" panose="020B0604020202020204" pitchFamily="34" charset="0"/>
                        </a:rPr>
                        <a:t>Now</a:t>
                      </a:r>
                      <a:endParaRPr lang="en-US" b="1">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4C2F4"/>
                    </a:solidFill>
                  </a:tcPr>
                </a:tc>
                <a:tc>
                  <a:txBody>
                    <a:bodyPr/>
                    <a:lstStyle/>
                    <a:p>
                      <a:pPr rtl="0" fontAlgn="t">
                        <a:spcBef>
                          <a:spcPts val="1600"/>
                        </a:spcBef>
                        <a:spcAft>
                          <a:spcPts val="400"/>
                        </a:spcAft>
                      </a:pPr>
                      <a:r>
                        <a:rPr lang="en-US" sz="1400" b="0" i="0" u="none" strike="noStrike">
                          <a:solidFill>
                            <a:srgbClr val="434343"/>
                          </a:solidFill>
                          <a:effectLst/>
                          <a:latin typeface="Arial" panose="020B0604020202020204" pitchFamily="34" charset="0"/>
                        </a:rPr>
                        <a:t>Next</a:t>
                      </a:r>
                      <a:endParaRPr lang="en-US" b="1">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4C2F4"/>
                    </a:solidFill>
                  </a:tcPr>
                </a:tc>
                <a:tc>
                  <a:txBody>
                    <a:bodyPr/>
                    <a:lstStyle/>
                    <a:p>
                      <a:pPr rtl="0" fontAlgn="t">
                        <a:spcBef>
                          <a:spcPts val="1600"/>
                        </a:spcBef>
                        <a:spcAft>
                          <a:spcPts val="400"/>
                        </a:spcAft>
                      </a:pPr>
                      <a:r>
                        <a:rPr lang="en-US" sz="1400" b="0" i="0" u="none" strike="noStrike">
                          <a:solidFill>
                            <a:srgbClr val="434343"/>
                          </a:solidFill>
                          <a:effectLst/>
                          <a:latin typeface="Arial" panose="020B0604020202020204" pitchFamily="34" charset="0"/>
                        </a:rPr>
                        <a:t>Future</a:t>
                      </a:r>
                      <a:endParaRPr lang="en-US" b="1">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A4C2F4"/>
                    </a:solidFill>
                  </a:tcPr>
                </a:tc>
                <a:extLst>
                  <a:ext uri="{0D108BD9-81ED-4DB2-BD59-A6C34878D82A}">
                    <a16:rowId xmlns:a16="http://schemas.microsoft.com/office/drawing/2014/main" val="2000882013"/>
                  </a:ext>
                </a:extLst>
              </a:tr>
              <a:tr h="0">
                <a:tc>
                  <a:txBody>
                    <a:bodyPr/>
                    <a:lstStyle/>
                    <a:p>
                      <a:pPr rtl="0" fontAlgn="t">
                        <a:spcBef>
                          <a:spcPts val="0"/>
                        </a:spcBef>
                        <a:spcAft>
                          <a:spcPts val="0"/>
                        </a:spcAft>
                      </a:pPr>
                      <a:r>
                        <a:rPr lang="en-US" sz="1100" b="0" i="0" u="none" strike="noStrike">
                          <a:solidFill>
                            <a:srgbClr val="000000"/>
                          </a:solidFill>
                          <a:effectLst/>
                          <a:latin typeface="Arial" panose="020B0604020202020204" pitchFamily="34" charset="0"/>
                        </a:rPr>
                        <a:t>Define a “secure” cluster using existing features</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effectLst/>
                          <a:latin typeface="Arial" panose="020B0604020202020204" pitchFamily="34" charset="0"/>
                        </a:rPr>
                        <a:t>- Define a “secure” single tenant cluster</a:t>
                      </a:r>
                      <a:endParaRPr lang="en-US">
                        <a:effectLst/>
                      </a:endParaRPr>
                    </a:p>
                    <a:p>
                      <a:pPr rtl="0" fontAlgn="t">
                        <a:spcBef>
                          <a:spcPts val="0"/>
                        </a:spcBef>
                        <a:spcAft>
                          <a:spcPts val="0"/>
                        </a:spcAft>
                      </a:pPr>
                      <a:r>
                        <a:rPr lang="en-US" sz="1100" b="0" i="0" u="none" strike="noStrike">
                          <a:solidFill>
                            <a:srgbClr val="000000"/>
                          </a:solidFill>
                          <a:effectLst/>
                          <a:latin typeface="Arial" panose="020B0604020202020204" pitchFamily="34" charset="0"/>
                        </a:rPr>
                        <a:t>- Define a “secure” soft multitenant cluster</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effectLst/>
                          <a:latin typeface="Arial" panose="020B0604020202020204" pitchFamily="34" charset="0"/>
                        </a:rPr>
                        <a:t>- Share secure tenant specifications with bug bounty</a:t>
                      </a:r>
                      <a:endParaRPr lang="en-US">
                        <a:effectLst/>
                      </a:endParaRPr>
                    </a:p>
                    <a:p>
                      <a:pPr rtl="0" fontAlgn="t">
                        <a:spcBef>
                          <a:spcPts val="0"/>
                        </a:spcBef>
                        <a:spcAft>
                          <a:spcPts val="0"/>
                        </a:spcAft>
                      </a:pPr>
                      <a:r>
                        <a:rPr lang="en-US" sz="1100" b="0" i="0" u="none" strike="noStrike">
                          <a:solidFill>
                            <a:srgbClr val="000000"/>
                          </a:solidFill>
                          <a:effectLst/>
                          <a:latin typeface="Arial" panose="020B0604020202020204" pitchFamily="34" charset="0"/>
                        </a:rPr>
                        <a:t>- Get peer review from other SIGs </a:t>
                      </a:r>
                      <a:endParaRPr lang="en-US">
                        <a:effectLst/>
                      </a:endParaRPr>
                    </a:p>
                    <a:p>
                      <a:pPr rtl="0" fontAlgn="t">
                        <a:spcBef>
                          <a:spcPts val="0"/>
                        </a:spcBef>
                        <a:spcAft>
                          <a:spcPts val="0"/>
                        </a:spcAft>
                      </a:pPr>
                      <a:r>
                        <a:rPr lang="en-US" sz="1100" b="0" i="0" u="none" strike="noStrike">
                          <a:solidFill>
                            <a:srgbClr val="000000"/>
                          </a:solidFill>
                          <a:effectLst/>
                          <a:latin typeface="Arial" panose="020B0604020202020204" pitchFamily="34" charset="0"/>
                        </a:rPr>
                        <a:t>- Investigate SecComp/AppArmor</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effectLst/>
                          <a:latin typeface="Arial" panose="020B0604020202020204" pitchFamily="34" charset="0"/>
                        </a:rPr>
                        <a:t>- Gather improvements and feature requests, socialize with SIGs, feed into plan for soft  and hard multitenancy </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61990016"/>
                  </a:ext>
                </a:extLst>
              </a:tr>
              <a:tr h="0">
                <a:tc>
                  <a:txBody>
                    <a:bodyPr/>
                    <a:lstStyle/>
                    <a:p>
                      <a:pPr rtl="0" fontAlgn="t">
                        <a:spcBef>
                          <a:spcPts val="0"/>
                        </a:spcBef>
                        <a:spcAft>
                          <a:spcPts val="0"/>
                        </a:spcAft>
                      </a:pPr>
                      <a:r>
                        <a:rPr lang="en-US" sz="1100" b="0" i="0" u="none" strike="noStrike">
                          <a:solidFill>
                            <a:srgbClr val="000000"/>
                          </a:solidFill>
                          <a:effectLst/>
                          <a:latin typeface="Arial" panose="020B0604020202020204" pitchFamily="34" charset="0"/>
                        </a:rPr>
                        <a:t>New features/tools to improve support for Soft Multitenancy</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fontAlgn="t"/>
                      <a:br>
                        <a:rPr lang="en-US">
                          <a:effectLst/>
                        </a:rPr>
                      </a:b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effectLst/>
                          <a:latin typeface="Arial" panose="020B0604020202020204" pitchFamily="34" charset="0"/>
                        </a:rPr>
                        <a:t>- Cluster Auditing Suite </a:t>
                      </a:r>
                      <a:endParaRPr lang="en-US">
                        <a:effectLst/>
                      </a:endParaRPr>
                    </a:p>
                    <a:p>
                      <a:pPr rtl="0" fontAlgn="t">
                        <a:spcBef>
                          <a:spcPts val="0"/>
                        </a:spcBef>
                        <a:spcAft>
                          <a:spcPts val="0"/>
                        </a:spcAft>
                      </a:pPr>
                      <a:r>
                        <a:rPr lang="en-US" sz="1100" b="0" i="0" u="none" strike="noStrike">
                          <a:solidFill>
                            <a:srgbClr val="000000"/>
                          </a:solidFill>
                          <a:effectLst/>
                          <a:latin typeface="Arial" panose="020B0604020202020204" pitchFamily="34" charset="0"/>
                        </a:rPr>
                        <a:t>- Tenant CRD</a:t>
                      </a:r>
                      <a:endParaRPr lang="en-US">
                        <a:effectLst/>
                      </a:endParaRPr>
                    </a:p>
                    <a:p>
                      <a:pPr rtl="0" fontAlgn="t">
                        <a:spcBef>
                          <a:spcPts val="0"/>
                        </a:spcBef>
                        <a:spcAft>
                          <a:spcPts val="0"/>
                        </a:spcAft>
                      </a:pPr>
                      <a:r>
                        <a:rPr lang="en-US" sz="1100" b="0" i="0" u="none" strike="noStrike">
                          <a:solidFill>
                            <a:srgbClr val="000000"/>
                          </a:solidFill>
                          <a:effectLst/>
                          <a:latin typeface="Arial" panose="020B0604020202020204" pitchFamily="34" charset="0"/>
                        </a:rPr>
                        <a:t>- Multitenant Monitoring</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effectLst/>
                          <a:latin typeface="Arial" panose="020B0604020202020204" pitchFamily="34" charset="0"/>
                        </a:rPr>
                        <a:t>- Gather improvements and feature requests, socialize with SIGs, feed into plan for soft and hard multitenancy  </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94084446"/>
                  </a:ext>
                </a:extLst>
              </a:tr>
              <a:tr h="0">
                <a:tc>
                  <a:txBody>
                    <a:bodyPr/>
                    <a:lstStyle/>
                    <a:p>
                      <a:pPr rtl="0" fontAlgn="t">
                        <a:spcBef>
                          <a:spcPts val="0"/>
                        </a:spcBef>
                        <a:spcAft>
                          <a:spcPts val="0"/>
                        </a:spcAft>
                      </a:pPr>
                      <a:r>
                        <a:rPr lang="en-US" sz="1100" b="0" i="0" u="none" strike="noStrike">
                          <a:solidFill>
                            <a:srgbClr val="000000"/>
                          </a:solidFill>
                          <a:effectLst/>
                          <a:latin typeface="Arial" panose="020B0604020202020204" pitchFamily="34" charset="0"/>
                        </a:rPr>
                        <a:t>Support Hard Multitenancy</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fontAlgn="t"/>
                      <a:br>
                        <a:rPr lang="en-US">
                          <a:effectLst/>
                        </a:rPr>
                      </a:b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a:solidFill>
                            <a:srgbClr val="000000"/>
                          </a:solidFill>
                          <a:effectLst/>
                          <a:latin typeface="Arial" panose="020B0604020202020204" pitchFamily="34" charset="0"/>
                        </a:rPr>
                        <a:t>- Gather requirements</a:t>
                      </a:r>
                      <a:endParaRPr lang="en-US">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rtl="0" fontAlgn="t">
                        <a:spcBef>
                          <a:spcPts val="0"/>
                        </a:spcBef>
                        <a:spcAft>
                          <a:spcPts val="0"/>
                        </a:spcAft>
                      </a:pPr>
                      <a:r>
                        <a:rPr lang="en-US" sz="1100" b="0" i="0" u="none" strike="noStrike" dirty="0">
                          <a:solidFill>
                            <a:srgbClr val="000000"/>
                          </a:solidFill>
                          <a:effectLst/>
                          <a:latin typeface="Arial" panose="020B0604020202020204" pitchFamily="34" charset="0"/>
                        </a:rPr>
                        <a:t>- Put together roadmap, share with SIG-API Machinery, SIG-Auth, gather feedback, put together project plan</a:t>
                      </a:r>
                      <a:endParaRPr lang="en-US" dirty="0">
                        <a:effectLst/>
                      </a:endParaRPr>
                    </a:p>
                  </a:txBody>
                  <a:tcPr marL="63500" marR="63500" marT="63500" marB="6350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01897396"/>
                  </a:ext>
                </a:extLst>
              </a:tr>
            </a:tbl>
          </a:graphicData>
        </a:graphic>
      </p:graphicFrame>
      <p:sp>
        <p:nvSpPr>
          <p:cNvPr id="7" name="Rectangle 1">
            <a:extLst>
              <a:ext uri="{FF2B5EF4-FFF2-40B4-BE49-F238E27FC236}">
                <a16:creationId xmlns:a16="http://schemas.microsoft.com/office/drawing/2014/main" id="{459482FD-FBD7-9249-83DE-3D04D6EAC411}"/>
              </a:ext>
            </a:extLst>
          </p:cNvPr>
          <p:cNvSpPr>
            <a:spLocks noChangeArrowheads="1"/>
          </p:cNvSpPr>
          <p:nvPr/>
        </p:nvSpPr>
        <p:spPr bwMode="auto">
          <a:xfrm>
            <a:off x="3124200" y="1963738"/>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203136" rIns="91440" bIns="50784"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5068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19925</TotalTime>
  <Words>1018</Words>
  <Application>Microsoft Macintosh PowerPoint</Application>
  <PresentationFormat>Widescreen</PresentationFormat>
  <Paragraphs>121</Paragraphs>
  <Slides>13</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Kubernetes Working Group for Multi-tenancy: Intro</vt:lpstr>
      <vt:lpstr>Multitenancy WG Intro</vt:lpstr>
      <vt:lpstr>Who are we?</vt:lpstr>
      <vt:lpstr>Where can you find us? </vt:lpstr>
      <vt:lpstr>Why Multi-tenancy?</vt:lpstr>
      <vt:lpstr>Tenancy</vt:lpstr>
      <vt:lpstr>Different Tenancy Models</vt:lpstr>
      <vt:lpstr>What are we working on? </vt:lpstr>
      <vt:lpstr>How to get involved </vt:lpstr>
      <vt:lpstr>More at Kubecon EU</vt:lpstr>
      <vt:lpstr>Wow! So many links!</vt:lpstr>
      <vt:lpstr>What do you want to talk about?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Alex Contini</dc:creator>
  <cp:lastModifiedBy>Tasha Drew</cp:lastModifiedBy>
  <cp:revision>19</cp:revision>
  <dcterms:created xsi:type="dcterms:W3CDTF">2019-03-04T04:10:59Z</dcterms:created>
  <dcterms:modified xsi:type="dcterms:W3CDTF">2019-05-20T17:58:12Z</dcterms:modified>
</cp:coreProperties>
</file>

<file path=docProps/thumbnail.jpeg>
</file>